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50"/>
  </p:notesMasterIdLst>
  <p:handoutMasterIdLst>
    <p:handoutMasterId r:id="rId51"/>
  </p:handoutMasterIdLst>
  <p:sldIdLst>
    <p:sldId id="300" r:id="rId3"/>
    <p:sldId id="326" r:id="rId4"/>
    <p:sldId id="256" r:id="rId5"/>
    <p:sldId id="257" r:id="rId6"/>
    <p:sldId id="318" r:id="rId7"/>
    <p:sldId id="260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332" r:id="rId20"/>
    <p:sldId id="333" r:id="rId21"/>
    <p:sldId id="306" r:id="rId22"/>
    <p:sldId id="307" r:id="rId23"/>
    <p:sldId id="281" r:id="rId24"/>
    <p:sldId id="282" r:id="rId25"/>
    <p:sldId id="283" r:id="rId26"/>
    <p:sldId id="284" r:id="rId27"/>
    <p:sldId id="290" r:id="rId28"/>
    <p:sldId id="289" r:id="rId29"/>
    <p:sldId id="285" r:id="rId30"/>
    <p:sldId id="286" r:id="rId31"/>
    <p:sldId id="287" r:id="rId32"/>
    <p:sldId id="298" r:id="rId33"/>
    <p:sldId id="308" r:id="rId34"/>
    <p:sldId id="313" r:id="rId35"/>
    <p:sldId id="314" r:id="rId36"/>
    <p:sldId id="315" r:id="rId37"/>
    <p:sldId id="316" r:id="rId38"/>
    <p:sldId id="331" r:id="rId39"/>
    <p:sldId id="291" r:id="rId40"/>
    <p:sldId id="292" r:id="rId41"/>
    <p:sldId id="327" r:id="rId42"/>
    <p:sldId id="320" r:id="rId43"/>
    <p:sldId id="321" r:id="rId44"/>
    <p:sldId id="328" r:id="rId45"/>
    <p:sldId id="329" r:id="rId46"/>
    <p:sldId id="324" r:id="rId47"/>
    <p:sldId id="330" r:id="rId48"/>
    <p:sldId id="30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79B54-A201-A445-B15E-541AEAD6D2FA}" type="datetimeFigureOut">
              <a:rPr lang="fr-FR" smtClean="0"/>
              <a:pPr/>
              <a:t>26/11/2017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399E8-67A2-7245-864C-B9E21C1CB3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94126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21A4F-352B-3E4C-81E9-01DD70AACB0E}" type="datetimeFigureOut">
              <a:rPr lang="fr-FR" smtClean="0"/>
              <a:pPr/>
              <a:t>26/11/2017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813AE-FEC0-6C42-B268-9A82CED587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09253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813AE-FEC0-6C42-B268-9A82CED587F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813AE-FEC0-6C42-B268-9A82CED587FA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813AE-FEC0-6C42-B268-9A82CED587F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813AE-FEC0-6C42-B268-9A82CED587FA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813AE-FEC0-6C42-B268-9A82CED587FA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813AE-FEC0-6C42-B268-9A82CED587F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813AE-FEC0-6C42-B268-9A82CED587FA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  <a:noFill/>
          <a:ln>
            <a:noFill/>
          </a:ln>
        </p:spPr>
        <p:txBody>
          <a:bodyPr wrap="square"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1F23-D28D-4B4D-85F9-7B08C23A0A3E}" type="datetime1">
              <a:rPr lang="fr-FR" smtClean="0"/>
              <a:t>26/11/2017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Construire</a:t>
            </a:r>
            <a:r>
              <a:rPr lang="en-US" dirty="0" smtClean="0"/>
              <a:t> à </a:t>
            </a:r>
            <a:r>
              <a:rPr lang="en-US" dirty="0" err="1" smtClean="0"/>
              <a:t>Triel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Pas </a:t>
            </a:r>
            <a:r>
              <a:rPr lang="en-US" dirty="0" err="1" smtClean="0"/>
              <a:t>n’Importe</a:t>
            </a:r>
            <a:r>
              <a:rPr lang="en-US" dirty="0" smtClean="0"/>
              <a:t> Comment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DBA3-8765-4838-B2B2-97851B25C1F4}" type="datetime1">
              <a:rPr lang="fr-FR" smtClean="0"/>
              <a:t>26/11/2017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4EDC-A3A0-4BD5-A861-064571B433EB}" type="datetime1">
              <a:rPr lang="fr-FR" smtClean="0"/>
              <a:t>26/11/2017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3C2-D1A7-4BC4-B40D-E9CAB9D4808B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26/11/2017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Construire à Triel Mais Pas n’Importe Comment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4C80-DE37-4F97-90EF-E813349549B4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26/11/2017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Construire à Triel Mais Pas n’Importe Comment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76BF-9F6B-48C6-AC94-1A29A561C3B9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26/11/2017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Construire à Triel Mais Pas n’Importe Comment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F3D6-665F-46DD-AD1A-0537D0F50595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26/11/2017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Construire à Triel Mais Pas n’Importe Comment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3E4D-04B6-4195-A99A-C837BFD2D885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26/11/2017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Construire à Triel Mais Pas n’Importe Comment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9D75-11E8-4D71-98AF-62765113C26B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26/11/2017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Construire à Triel Mais Pas n’Importe Comment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11E-B21E-4A10-89A8-2A3B8700E24D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26/11/2017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Construire à Triel Mais Pas n’Importe Comment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A1B-59D3-4041-A5E0-FC97DBE57B67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26/11/2017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Construire à Triel Mais Pas n’Importe Comment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AE1-83F9-4284-9596-D453E7873EF4}" type="datetime1">
              <a:rPr lang="fr-FR" smtClean="0"/>
              <a:t>26/11/2017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Construire</a:t>
            </a:r>
            <a:r>
              <a:rPr lang="en-US" dirty="0" smtClean="0"/>
              <a:t> à </a:t>
            </a:r>
            <a:r>
              <a:rPr lang="en-US" dirty="0" err="1" smtClean="0"/>
              <a:t>Triel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Pas </a:t>
            </a:r>
            <a:r>
              <a:rPr lang="en-US" dirty="0" err="1" smtClean="0"/>
              <a:t>n’Importe</a:t>
            </a:r>
            <a:r>
              <a:rPr lang="en-US" dirty="0" smtClean="0"/>
              <a:t> Comment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610C-038A-4B34-A6C2-13E0F37894D3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26/11/2017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Construire à Triel Mais Pas n’Importe Comment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9A7-C44D-4A30-BF33-F6C74BDC1CAE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26/11/2017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Construire à Triel Mais Pas n’Importe Comment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F38C-0AE2-4F5D-A960-5AD9416A00B2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26/11/2017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Construire à Triel Mais Pas n’Importe Comment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D96F-7318-446F-9B4E-7AFF0DBB484F}" type="datetime1">
              <a:rPr lang="fr-FR" smtClean="0"/>
              <a:t>26/11/2017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Construire</a:t>
            </a:r>
            <a:r>
              <a:rPr lang="en-US" dirty="0" smtClean="0"/>
              <a:t> à </a:t>
            </a:r>
            <a:r>
              <a:rPr lang="en-US" dirty="0" err="1" smtClean="0"/>
              <a:t>Triel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Pas </a:t>
            </a:r>
            <a:r>
              <a:rPr lang="en-US" dirty="0" err="1" smtClean="0"/>
              <a:t>n’Importe</a:t>
            </a:r>
            <a:r>
              <a:rPr lang="en-US" dirty="0" smtClean="0"/>
              <a:t> Comment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CCCC-97AA-4B1D-B982-4D4085A08F4B}" type="datetime1">
              <a:rPr lang="fr-FR" smtClean="0"/>
              <a:t>26/11/2017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Construire</a:t>
            </a:r>
            <a:r>
              <a:rPr lang="en-US" dirty="0" smtClean="0"/>
              <a:t> à </a:t>
            </a:r>
            <a:r>
              <a:rPr lang="en-US" dirty="0" err="1" smtClean="0"/>
              <a:t>Triel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Pas </a:t>
            </a:r>
            <a:r>
              <a:rPr lang="en-US" dirty="0" err="1" smtClean="0"/>
              <a:t>n’Importe</a:t>
            </a:r>
            <a:r>
              <a:rPr lang="en-US" dirty="0" smtClean="0"/>
              <a:t> Comment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589D-57E0-4471-9665-D2620028B369}" type="datetime1">
              <a:rPr lang="fr-FR" smtClean="0"/>
              <a:t>26/11/2017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Construire</a:t>
            </a:r>
            <a:r>
              <a:rPr lang="en-US" dirty="0" smtClean="0"/>
              <a:t> à </a:t>
            </a:r>
            <a:r>
              <a:rPr lang="en-US" dirty="0" err="1" smtClean="0"/>
              <a:t>Triel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Pas </a:t>
            </a:r>
            <a:r>
              <a:rPr lang="en-US" dirty="0" err="1" smtClean="0"/>
              <a:t>n’Importe</a:t>
            </a:r>
            <a:r>
              <a:rPr lang="en-US" dirty="0" smtClean="0"/>
              <a:t> Comment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4B3D-0323-48AD-8F5E-B995C6D38CD8}" type="datetime1">
              <a:rPr lang="fr-FR" smtClean="0"/>
              <a:t>26/11/2017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Construire</a:t>
            </a:r>
            <a:r>
              <a:rPr lang="en-US" dirty="0" smtClean="0"/>
              <a:t> à </a:t>
            </a:r>
            <a:r>
              <a:rPr lang="en-US" dirty="0" err="1" smtClean="0"/>
              <a:t>Triel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Pas </a:t>
            </a:r>
            <a:r>
              <a:rPr lang="en-US" dirty="0" err="1" smtClean="0"/>
              <a:t>n’Importe</a:t>
            </a:r>
            <a:r>
              <a:rPr lang="en-US" dirty="0" smtClean="0"/>
              <a:t> Comment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2C29-DEAD-4CB1-BC74-02E859548208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Construire</a:t>
            </a:r>
            <a:r>
              <a:rPr lang="en-US" dirty="0" smtClean="0"/>
              <a:t> à </a:t>
            </a:r>
            <a:r>
              <a:rPr lang="en-US" dirty="0" err="1" smtClean="0"/>
              <a:t>Triel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Pas </a:t>
            </a:r>
            <a:r>
              <a:rPr lang="en-US" dirty="0" err="1" smtClean="0"/>
              <a:t>n’Importe</a:t>
            </a:r>
            <a:r>
              <a:rPr lang="en-US" dirty="0" smtClean="0"/>
              <a:t>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E62A-79A3-4F70-9E2F-5891EBA7DDB4}" type="datetime1">
              <a:rPr lang="fr-FR" smtClean="0"/>
              <a:t>26/11/2017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Construire</a:t>
            </a:r>
            <a:r>
              <a:rPr lang="en-US" dirty="0" smtClean="0"/>
              <a:t> à </a:t>
            </a:r>
            <a:r>
              <a:rPr lang="en-US" dirty="0" err="1" smtClean="0"/>
              <a:t>Triel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Pas </a:t>
            </a:r>
            <a:r>
              <a:rPr lang="en-US" dirty="0" err="1" smtClean="0"/>
              <a:t>n’Importe</a:t>
            </a:r>
            <a:r>
              <a:rPr lang="en-US" dirty="0" smtClean="0"/>
              <a:t> Comment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C69-B1EA-49EC-BA30-28ADFD12C2DB}" type="datetime1">
              <a:rPr lang="fr-FR" smtClean="0"/>
              <a:t>26/11/2017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FD7965-80CC-4ACA-8F55-EAC9FF88C9B2}" type="datetime1">
              <a:rPr lang="fr-FR" smtClean="0"/>
              <a:t>26/11/2017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Construire</a:t>
            </a:r>
            <a:r>
              <a:rPr lang="en-US" dirty="0" smtClean="0"/>
              <a:t> à </a:t>
            </a:r>
            <a:r>
              <a:rPr lang="en-US" dirty="0" err="1" smtClean="0"/>
              <a:t>Triel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Pas </a:t>
            </a:r>
            <a:r>
              <a:rPr lang="en-US" dirty="0" err="1" smtClean="0"/>
              <a:t>n’Importe</a:t>
            </a:r>
            <a:r>
              <a:rPr lang="en-US" dirty="0" smtClean="0"/>
              <a:t> Comment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7A14E5-8E8B-49EA-959D-71E654BD12C4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26/11/2017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Construire à Triel Mais Pas n’Importe Comment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ogite.org/" TargetMode="External"/><Relationship Id="rId5" Type="http://schemas.openxmlformats.org/officeDocument/2006/relationships/hyperlink" Target="http://parisactionclimat.paris.fr/fr/article/la-caisse-des-depots-et-l-afd-signe-une-charte-d-alliance-strategique" TargetMode="External"/><Relationship Id="rId4" Type="http://schemas.openxmlformats.org/officeDocument/2006/relationships/hyperlink" Target="https://www.service-public.fr/particuliers/vosdroits/F135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Bail_emphyt%C3%A9otiqu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martseille.fr/" TargetMode="External"/><Relationship Id="rId4" Type="http://schemas.openxmlformats.org/officeDocument/2006/relationships/hyperlink" Target="http://www.caissedesdepots.fr/villesintelligent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tb.fr/" TargetMode="External"/><Relationship Id="rId4" Type="http://schemas.openxmlformats.org/officeDocument/2006/relationships/hyperlink" Target="http://www.ekopolis.fr/construire/batiments-durables-francilie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thur-loyd.com/publications,c643/le-coworking-a-paris-et-idf-un-marche-en-plein-essor,livre2/" TargetMode="Externa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parisien.fr/saint-germain-en-laye-78100/a-saint-germain-en-laye-les-retraites-cotoient-les-bambins-au-quotidien-23-06-2017-7082280.ph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eursacorps.co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piceriecollaborative.f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vethic.fr/isr-et-rse/la-liste-des-fonds-isr/rechercher-un-fonds-isr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axago.com/" TargetMode="External"/><Relationship Id="rId5" Type="http://schemas.openxmlformats.org/officeDocument/2006/relationships/hyperlink" Target="https://www.coogite.org/" TargetMode="External"/><Relationship Id="rId4" Type="http://schemas.openxmlformats.org/officeDocument/2006/relationships/hyperlink" Target="http://habitat.coop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73111" y="1698562"/>
            <a:ext cx="861656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fr-FR" dirty="0" smtClean="0"/>
              <a:t>CONSTRUIRE A TRIEL</a:t>
            </a:r>
            <a:br>
              <a:rPr lang="fr-FR" dirty="0" smtClean="0"/>
            </a:br>
            <a:r>
              <a:rPr lang="fr-FR" dirty="0" smtClean="0">
                <a:solidFill>
                  <a:srgbClr val="FF0000"/>
                </a:solidFill>
              </a:rPr>
              <a:t>MAIS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PAS N’IMPORTE COMMENT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CCB8-082C-491B-AC33-CAE9700FA134}" type="datetime1">
              <a:rPr lang="fr-FR" smtClean="0"/>
              <a:t>26/11/2017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Construire</a:t>
            </a:r>
            <a:r>
              <a:rPr lang="en-US" dirty="0" smtClean="0"/>
              <a:t> à </a:t>
            </a:r>
            <a:r>
              <a:rPr lang="en-US" dirty="0" err="1" smtClean="0"/>
              <a:t>Triel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Pas </a:t>
            </a:r>
            <a:r>
              <a:rPr lang="en-US" dirty="0" err="1" smtClean="0"/>
              <a:t>n</a:t>
            </a:r>
            <a:r>
              <a:rPr lang="en-US" dirty="0" err="1" smtClean="0"/>
              <a:t>’Importe</a:t>
            </a:r>
            <a:r>
              <a:rPr lang="en-US" dirty="0" smtClean="0"/>
              <a:t> Comment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8785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587146"/>
            <a:ext cx="8229651" cy="667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Un Projet de Logements Sociaux Rentable</a:t>
            </a:r>
            <a:endParaRPr lang="fr-FR" sz="4000" dirty="0">
              <a:solidFill>
                <a:srgbClr val="FFFFFF"/>
              </a:solidFill>
              <a:latin typeface="Trebuchet MS"/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1632771"/>
            <a:ext cx="8229651" cy="42305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r>
              <a:rPr lang="fr-FR" b="1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A chaque mode de financement son </a:t>
            </a:r>
            <a:r>
              <a:rPr lang="fr-FR" b="1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bénéfice. Il </a:t>
            </a:r>
            <a:r>
              <a:rPr lang="fr-FR" b="1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existe de multiples outils, certains à effet de levier, qui induisent des </a:t>
            </a:r>
            <a:r>
              <a:rPr lang="fr-FR" b="1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gains</a:t>
            </a:r>
          </a:p>
          <a:p>
            <a:pPr marL="83119" algn="just">
              <a:buClr>
                <a:srgbClr val="04617B"/>
              </a:buClr>
              <a:buSzPct val="4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Réductions d’impôts sur les prêts immobiliers et sur les revenus locatifs lorsque le logement est affecté au locatif aidé (convention </a:t>
            </a:r>
            <a:r>
              <a:rPr lang="fr-FR" dirty="0" err="1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anah</a:t>
            </a:r>
            <a:endParaRPr lang="fr-FR" dirty="0" smtClean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436375" lvl="1" algn="just">
              <a:buClr>
                <a:srgbClr val="04617B"/>
              </a:buClr>
              <a:buSzPct val="75000"/>
            </a:pP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 </a:t>
            </a:r>
            <a:r>
              <a:rPr lang="fr-FR" u="sng" dirty="0">
                <a:solidFill>
                  <a:schemeClr val="hlink"/>
                </a:solidFill>
                <a:latin typeface="Trebuchet MS"/>
                <a:ea typeface="Source Sans Pro"/>
                <a:cs typeface="Trebuchet MS"/>
                <a:sym typeface="Source Sans Pro"/>
                <a:hlinkClick r:id="rId4"/>
              </a:rPr>
              <a:t>https://www.service-public.fr/particuliers/vosdroits/F1351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)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Obtention de prêts spécifiques (emprunts PLS), TVA 5.5 %, PTZ,..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.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Subventions, garanties, prix (Concours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CDC</a:t>
            </a:r>
          </a:p>
          <a:p>
            <a:pPr marL="436375" lvl="1" algn="just">
              <a:buClr>
                <a:srgbClr val="04617B"/>
              </a:buClr>
              <a:buSzPct val="75000"/>
            </a:pPr>
            <a:r>
              <a:rPr lang="fr-FR" u="sng" dirty="0" smtClean="0">
                <a:solidFill>
                  <a:schemeClr val="hlink"/>
                </a:solidFill>
                <a:latin typeface="Trebuchet MS"/>
                <a:ea typeface="Source Sans Pro"/>
                <a:cs typeface="Trebuchet MS"/>
                <a:sym typeface="Source Sans Pro"/>
                <a:hlinkClick r:id="rId5"/>
              </a:rPr>
              <a:t>http</a:t>
            </a:r>
            <a:r>
              <a:rPr lang="fr-FR" u="sng" dirty="0">
                <a:solidFill>
                  <a:schemeClr val="hlink"/>
                </a:solidFill>
                <a:latin typeface="Trebuchet MS"/>
                <a:ea typeface="Source Sans Pro"/>
                <a:cs typeface="Trebuchet MS"/>
                <a:sym typeface="Source Sans Pro"/>
                <a:hlinkClick r:id="rId5"/>
              </a:rPr>
              <a:t>://parisactionclimat.paris.fr/fr/article/la-caisse-des-depots-et-l-afd-signe-une-charte-d-alliance-strategique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 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)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Réduction de la spéculation, apport réduit, réduction des coûts et loyer très modéré dans le cas d’un habitat associatif (projet </a:t>
            </a:r>
            <a:r>
              <a:rPr lang="fr-FR" dirty="0" err="1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Coogîte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 à Achères : </a:t>
            </a:r>
            <a:r>
              <a:rPr lang="fr-FR" u="sng" dirty="0">
                <a:solidFill>
                  <a:schemeClr val="hlink"/>
                </a:solidFill>
                <a:latin typeface="Trebuchet MS"/>
                <a:ea typeface="Source Sans Pro"/>
                <a:cs typeface="Trebuchet MS"/>
                <a:sym typeface="Source Sans Pro"/>
                <a:hlinkClick r:id="rId6"/>
              </a:rPr>
              <a:t>https://www.coogite.org/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)</a:t>
            </a: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D95B-9686-4952-8817-60796A27BDFF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24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587146"/>
            <a:ext cx="8229651" cy="667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Un Projet de Logements Sociaux Rentable</a:t>
            </a:r>
            <a:endParaRPr lang="fr-FR" sz="4000" dirty="0">
              <a:solidFill>
                <a:srgbClr val="FFFFFF"/>
              </a:solidFill>
              <a:latin typeface="Trebuchet MS"/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2042408"/>
            <a:ext cx="8229651" cy="2504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r>
              <a:rPr lang="fr-FR" b="1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Un </a:t>
            </a:r>
            <a:r>
              <a:rPr lang="fr-FR" b="1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bail emphytéotique sur le terrain, propriété de la </a:t>
            </a:r>
            <a:r>
              <a:rPr lang="fr-FR" b="1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ville</a:t>
            </a:r>
          </a:p>
          <a:p>
            <a:pPr marL="83119" algn="just">
              <a:buClr>
                <a:srgbClr val="04617B"/>
              </a:buClr>
              <a:buSzPct val="45000"/>
            </a:pP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( </a:t>
            </a:r>
            <a:r>
              <a:rPr lang="fr-FR" u="sng" dirty="0">
                <a:solidFill>
                  <a:schemeClr val="hlink"/>
                </a:solidFill>
                <a:latin typeface="Trebuchet MS"/>
                <a:ea typeface="Source Sans Pro"/>
                <a:cs typeface="Trebuchet MS"/>
                <a:sym typeface="Source Sans Pro"/>
                <a:hlinkClick r:id="rId4"/>
              </a:rPr>
              <a:t>https://fr.wikipedia.org/wiki/Bail_emphyt%C3%A9otique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)</a:t>
            </a:r>
          </a:p>
          <a:p>
            <a:pPr marL="83119" algn="just">
              <a:buClr>
                <a:srgbClr val="04617B"/>
              </a:buClr>
              <a:buSzPct val="45000"/>
            </a:pPr>
            <a:endParaRPr lang="fr-FR" dirty="0" smtClean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83119" algn="just">
              <a:buClr>
                <a:srgbClr val="04617B"/>
              </a:buClr>
              <a:buSzPct val="4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Qui préserve les actifs de la ville et permet un rendement financier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ABE0-B7F4-4650-A22F-9FD8FACFD45A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30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253185"/>
            <a:ext cx="8229651" cy="667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Des Logements de Qualité</a:t>
            </a:r>
            <a:endParaRPr lang="fr-FR" sz="4000" dirty="0">
              <a:solidFill>
                <a:srgbClr val="FFFFFF"/>
              </a:solidFill>
              <a:latin typeface="Trebuchet MS"/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1960480"/>
            <a:ext cx="8229651" cy="42305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r>
              <a:rPr lang="fr-FR" b="1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Le projet actuel n’a aucune ambition de </a:t>
            </a:r>
            <a:r>
              <a:rPr lang="fr-FR" b="1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qualité</a:t>
            </a:r>
          </a:p>
          <a:p>
            <a:pPr marL="83119" algn="just">
              <a:buClr>
                <a:srgbClr val="04617B"/>
              </a:buClr>
              <a:buSzPct val="45000"/>
            </a:pPr>
            <a:endParaRPr lang="fr-FR" b="1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Les logements locatifs aidés seront livrés en VEFA, la qualité n’est pas un critère, l’économie des coûts est un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critère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Des logements individualisés, fermés, sécurisés,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…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Du béton, du m² à pas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cher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r>
              <a:rPr lang="fr-FR" b="1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Alors que le lieu est propice à des constructions durables, qui s’intègrent aux coteaux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EECB-519F-4ADC-AE04-9B4ECE5935BE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05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253185"/>
            <a:ext cx="8229651" cy="667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Des Logements de Qualité</a:t>
            </a:r>
            <a:endParaRPr lang="fr-FR" sz="4000" dirty="0">
              <a:solidFill>
                <a:srgbClr val="FFFFFF"/>
              </a:solidFill>
              <a:latin typeface="Trebuchet MS"/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1960480"/>
            <a:ext cx="8229651" cy="42305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r>
              <a:rPr lang="fr-FR" b="1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Nous proposons des lieux de vie et de </a:t>
            </a:r>
            <a:r>
              <a:rPr lang="fr-FR" b="1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partage</a:t>
            </a:r>
          </a:p>
          <a:p>
            <a:pPr marL="83119" algn="just">
              <a:buClr>
                <a:srgbClr val="04617B"/>
              </a:buClr>
              <a:buSzPct val="4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« Ouverts » : privilégiant les espaces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communs</a:t>
            </a:r>
          </a:p>
          <a:p>
            <a:pPr marL="436375" lvl="1" algn="just">
              <a:buClr>
                <a:srgbClr val="04617B"/>
              </a:buClr>
              <a:buSzPct val="75000"/>
            </a:pP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( </a:t>
            </a:r>
            <a:r>
              <a:rPr lang="fr-FR" u="sng" dirty="0">
                <a:solidFill>
                  <a:schemeClr val="hlink"/>
                </a:solidFill>
                <a:latin typeface="Trebuchet MS"/>
                <a:ea typeface="Source Sans Pro"/>
                <a:cs typeface="Trebuchet MS"/>
                <a:sym typeface="Source Sans Pro"/>
                <a:hlinkClick r:id="rId4"/>
              </a:rPr>
              <a:t>http://www.caissedesdepots.fr/villesintelligentes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)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Des pièces nomades, des parking mutualisés, une nouvelle mobilité, des liens intergénérationnels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(</a:t>
            </a:r>
            <a:r>
              <a:rPr lang="fr-FR" dirty="0" err="1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Smartseille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 : 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un programme haute qualité de vie </a:t>
            </a:r>
            <a:r>
              <a:rPr lang="fr-FR" u="sng" dirty="0">
                <a:solidFill>
                  <a:schemeClr val="hlink"/>
                </a:solidFill>
                <a:latin typeface="Trebuchet MS"/>
                <a:ea typeface="Source Sans Pro"/>
                <a:cs typeface="Trebuchet MS"/>
                <a:sym typeface="Source Sans Pro"/>
                <a:hlinkClick r:id="rId5"/>
              </a:rPr>
              <a:t>http://smartseille.fr/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 ) pour une expérience de vie « solidaire 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»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« Connectés » avec des e-conciergeries, des logements intelligents, aménageables pour personnes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dépendantes</a:t>
            </a: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CA30-6618-4D8A-934A-82D08DC4E8A5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26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253185"/>
            <a:ext cx="8229651" cy="667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Des Logements de Qualité</a:t>
            </a:r>
            <a:endParaRPr lang="fr-FR" sz="4000" dirty="0">
              <a:solidFill>
                <a:srgbClr val="FFFFFF"/>
              </a:solidFill>
              <a:latin typeface="Trebuchet MS"/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1810279"/>
            <a:ext cx="8229651" cy="42305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r>
              <a:rPr lang="fr-FR" b="1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Qui </a:t>
            </a:r>
            <a:r>
              <a:rPr lang="fr-FR" b="1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préservent </a:t>
            </a:r>
            <a:r>
              <a:rPr lang="fr-FR" b="1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l’environnement</a:t>
            </a:r>
          </a:p>
          <a:p>
            <a:pPr marL="83119" algn="just">
              <a:buClr>
                <a:srgbClr val="04617B"/>
              </a:buClr>
              <a:buSzPct val="4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Des constructions « durables », selon les normes environnementales du BDF (Bâtiment Durable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Francilien</a:t>
            </a:r>
          </a:p>
          <a:p>
            <a:pPr marL="436375" lvl="1" algn="just">
              <a:buClr>
                <a:srgbClr val="04617B"/>
              </a:buClr>
              <a:buSzPct val="75000"/>
            </a:pPr>
            <a:r>
              <a:rPr lang="fr-FR" u="sng" dirty="0" smtClean="0">
                <a:solidFill>
                  <a:schemeClr val="hlink"/>
                </a:solidFill>
                <a:latin typeface="Trebuchet MS"/>
                <a:ea typeface="Source Sans Pro"/>
                <a:cs typeface="Trebuchet MS"/>
                <a:sym typeface="Source Sans Pro"/>
                <a:hlinkClick r:id="rId4"/>
              </a:rPr>
              <a:t>http</a:t>
            </a:r>
            <a:r>
              <a:rPr lang="fr-FR" u="sng" dirty="0">
                <a:solidFill>
                  <a:schemeClr val="hlink"/>
                </a:solidFill>
                <a:latin typeface="Trebuchet MS"/>
                <a:ea typeface="Source Sans Pro"/>
                <a:cs typeface="Trebuchet MS"/>
                <a:sym typeface="Source Sans Pro"/>
                <a:hlinkClick r:id="rId4"/>
              </a:rPr>
              <a:t>://www.ekopolis.fr/construire/batiments-durables-franciliens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)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Des toits végétalisés (verger, ruches, vigne,…) pour mieux se fondre dans l’environnement, entretenus et exploités en </a:t>
            </a:r>
            <a:r>
              <a:rPr lang="fr-FR" dirty="0" err="1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permaculture</a:t>
            </a:r>
            <a:endParaRPr lang="fr-FR" dirty="0" smtClean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Des normes HQE tirant bénéfice de l’exposition des logements sur les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coteaux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Une vitrine technologique en partenariat avec le CSTB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(Centre 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Scientifique et Technique du Bâtiment </a:t>
            </a:r>
            <a:r>
              <a:rPr lang="fr-FR" u="sng" dirty="0" smtClean="0">
                <a:solidFill>
                  <a:schemeClr val="hlink"/>
                </a:solidFill>
                <a:latin typeface="Trebuchet MS"/>
                <a:ea typeface="Source Sans Pro"/>
                <a:cs typeface="Trebuchet MS"/>
                <a:sym typeface="Source Sans Pro"/>
                <a:hlinkClick r:id="rId5"/>
              </a:rPr>
              <a:t>www.cstb.fr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) pour 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contribuer à l’innovation dans le bâtiment de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demain</a:t>
            </a: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E740-F19D-46E6-910E-EF331160BACD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3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253185"/>
            <a:ext cx="8229651" cy="667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Des Logements de Qualité</a:t>
            </a:r>
            <a:endParaRPr lang="fr-FR" sz="4000" dirty="0">
              <a:solidFill>
                <a:srgbClr val="FFFFFF"/>
              </a:solidFill>
              <a:latin typeface="Trebuchet MS"/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2056062"/>
            <a:ext cx="8229651" cy="8250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r>
              <a:rPr lang="fr-FR" b="1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Des logements qui </a:t>
            </a:r>
            <a:r>
              <a:rPr lang="fr-FR" b="1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augmentent l’attrait et l’image de Triel comme étant une ville accueillante et innovante</a:t>
            </a:r>
          </a:p>
        </p:txBody>
      </p:sp>
      <p:pic>
        <p:nvPicPr>
          <p:cNvPr id="2" name="Image 1" descr="Bord de Seine Triel septembre 201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82" y="3035428"/>
            <a:ext cx="5721614" cy="321840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8A62-FE8D-4815-975B-AEC98F9B8662}" type="datetime1">
              <a:rPr lang="fr-FR" smtClean="0"/>
              <a:t>26/11/2017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34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457905"/>
            <a:ext cx="8229651" cy="667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Plan de Financement (</a:t>
            </a:r>
            <a:r>
              <a:rPr lang="fr-FR" sz="4000" dirty="0" smtClean="0">
                <a:sym typeface="Source Sans Pro Light"/>
              </a:rPr>
              <a:t>CAPEX)</a:t>
            </a:r>
          </a:p>
          <a:p>
            <a:pPr>
              <a:buSzPct val="25000"/>
            </a:pPr>
            <a:r>
              <a:rPr lang="fr-FR" sz="2800" dirty="0" smtClean="0">
                <a:sym typeface="Source Sans Pro Light"/>
              </a:rPr>
              <a:t>Hypothèse 1: prêt emphytéotique du terrain</a:t>
            </a:r>
            <a:endParaRPr lang="fr-FR" sz="4000" dirty="0">
              <a:solidFill>
                <a:srgbClr val="FFFFFF"/>
              </a:solidFill>
              <a:latin typeface="Trebuchet MS"/>
              <a:ea typeface="Source Sans Pro Light"/>
              <a:cs typeface="Trebuchet MS"/>
              <a:sym typeface="Source Sans Pro Light"/>
            </a:endParaRPr>
          </a:p>
        </p:txBody>
      </p:sp>
      <p:graphicFrame>
        <p:nvGraphicFramePr>
          <p:cNvPr id="4" name="Shape 197"/>
          <p:cNvGraphicFramePr/>
          <p:nvPr>
            <p:extLst>
              <p:ext uri="{D42A27DB-BD31-4B8C-83A1-F6EECF244321}">
                <p14:modId xmlns="" xmlns:p14="http://schemas.microsoft.com/office/powerpoint/2010/main" val="2660610591"/>
              </p:ext>
            </p:extLst>
          </p:nvPr>
        </p:nvGraphicFramePr>
        <p:xfrm>
          <a:off x="502568" y="1342952"/>
          <a:ext cx="8138621" cy="53267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41116"/>
                <a:gridCol w="1528379"/>
                <a:gridCol w="1783110"/>
                <a:gridCol w="3286016"/>
              </a:tblGrid>
              <a:tr h="3701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CAPEX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3701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Terrain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7017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Terrain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Prêt </a:t>
                      </a:r>
                      <a:r>
                        <a:rPr lang="fr-FR" sz="1200" b="0" strike="noStrike" dirty="0" smtClean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emphytéotique</a:t>
                      </a:r>
                      <a:endParaRPr lang="fr-FR" sz="1200" b="0" strike="noStrike" dirty="0">
                        <a:solidFill>
                          <a:srgbClr val="000000"/>
                        </a:solidFill>
                        <a:latin typeface="Trebuchet MS"/>
                        <a:ea typeface="Source Sans Pro"/>
                        <a:cs typeface="Trebuchet MS"/>
                        <a:sym typeface="Source Sans Pro"/>
                      </a:endParaRP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7017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Frais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7017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246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Construction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545406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Travaux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6 480 000 €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60 logements </a:t>
                      </a:r>
                      <a:r>
                        <a:rPr lang="fr-FR" sz="1200" b="0" strike="noStrike" dirty="0" smtClean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PLS de </a:t>
                      </a: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60m² à 1800€HT/m²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24699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TVA Travaux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356 400 €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TVA 5.5 %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9606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Assurances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194 400 €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3 %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7017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701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Total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7 030 800 €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74467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Prix au m² habitable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1 953 €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526C-CDDB-41D4-B4BF-59704FE7195D}" type="datetime1">
              <a:rPr lang="fr-FR" smtClean="0"/>
              <a:t>26/11/2017</a:t>
            </a:fld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25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457905"/>
            <a:ext cx="8229651" cy="667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Plan de Financement (</a:t>
            </a:r>
            <a:r>
              <a:rPr lang="fr-FR" sz="4000" dirty="0" smtClean="0">
                <a:sym typeface="Source Sans Pro Light"/>
              </a:rPr>
              <a:t>OPEX)</a:t>
            </a:r>
            <a:endParaRPr lang="fr-FR" sz="5400" dirty="0" smtClean="0">
              <a:sym typeface="Source Sans Pro Light"/>
            </a:endParaRPr>
          </a:p>
          <a:p>
            <a:pPr>
              <a:buSzPct val="25000"/>
            </a:pPr>
            <a:r>
              <a:rPr lang="fr-FR" sz="2800" dirty="0" smtClean="0">
                <a:sym typeface="Source Sans Pro Light"/>
              </a:rPr>
              <a:t>Hypothèse </a:t>
            </a:r>
            <a:r>
              <a:rPr lang="fr-FR" sz="2800" dirty="0" smtClean="0">
                <a:sym typeface="Source Sans Pro Light"/>
              </a:rPr>
              <a:t>1: prêt emphytéotique du terrain</a:t>
            </a:r>
            <a:endParaRPr lang="fr-FR" sz="4000" dirty="0">
              <a:solidFill>
                <a:srgbClr val="FFFFFF"/>
              </a:solidFill>
              <a:latin typeface="Trebuchet MS"/>
              <a:ea typeface="Source Sans Pro Light"/>
              <a:cs typeface="Trebuchet MS"/>
              <a:sym typeface="Source Sans Pro Light"/>
            </a:endParaRPr>
          </a:p>
        </p:txBody>
      </p:sp>
      <p:graphicFrame>
        <p:nvGraphicFramePr>
          <p:cNvPr id="5" name="Shape 203"/>
          <p:cNvGraphicFramePr/>
          <p:nvPr>
            <p:extLst>
              <p:ext uri="{D42A27DB-BD31-4B8C-83A1-F6EECF244321}">
                <p14:modId xmlns="" xmlns:p14="http://schemas.microsoft.com/office/powerpoint/2010/main" val="2704745604"/>
              </p:ext>
            </p:extLst>
          </p:nvPr>
        </p:nvGraphicFramePr>
        <p:xfrm>
          <a:off x="711137" y="1339002"/>
          <a:ext cx="7848819" cy="53313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6582"/>
                <a:gridCol w="1677968"/>
                <a:gridCol w="1225829"/>
                <a:gridCol w="2888440"/>
              </a:tblGrid>
              <a:tr h="3137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CAPEX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7 030 800 €</a:t>
                      </a:r>
                    </a:p>
                  </a:txBody>
                  <a:tcPr marL="68590" marR="68590" marT="41481" marB="4148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Apports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Directs par locaux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530 800 €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Crowdfunding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500 000 €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Fonds d’investisseurs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500 000 €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Emprunts PLS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5 500 000 €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Prêt PLS sur 30 ans à 1,86 %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Revenus OPEX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39 000 €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mensuels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Frais OPEX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Mensualités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19 903 €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72354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Frais de fonctionnement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5 000 €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Marge OPEX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14 097 €</a:t>
                      </a:r>
                    </a:p>
                  </a:txBody>
                  <a:tcPr marL="68590" marR="68590" marT="41481" marB="4148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rendement sur capital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11,05 %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A93-1295-4519-A636-91F1A65ABB0F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27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457905"/>
            <a:ext cx="8229651" cy="667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Plan de Financement (</a:t>
            </a:r>
            <a:r>
              <a:rPr lang="fr-FR" sz="4000" dirty="0" smtClean="0">
                <a:sym typeface="Source Sans Pro Light"/>
              </a:rPr>
              <a:t>CAPEX)</a:t>
            </a:r>
          </a:p>
          <a:p>
            <a:pPr>
              <a:buSzPct val="25000"/>
            </a:pPr>
            <a:r>
              <a:rPr lang="fr-FR" sz="2800" dirty="0" smtClean="0">
                <a:sym typeface="Source Sans Pro Light"/>
              </a:rPr>
              <a:t>Hypothèse 2: achat du terrain</a:t>
            </a:r>
            <a:endParaRPr lang="fr-FR" sz="4000" dirty="0">
              <a:solidFill>
                <a:srgbClr val="FFFFFF"/>
              </a:solidFill>
              <a:latin typeface="Trebuchet MS"/>
              <a:ea typeface="Source Sans Pro Light"/>
              <a:cs typeface="Trebuchet MS"/>
              <a:sym typeface="Source Sans Pro Light"/>
            </a:endParaRPr>
          </a:p>
        </p:txBody>
      </p:sp>
      <p:graphicFrame>
        <p:nvGraphicFramePr>
          <p:cNvPr id="4" name="Shape 197"/>
          <p:cNvGraphicFramePr/>
          <p:nvPr>
            <p:extLst>
              <p:ext uri="{D42A27DB-BD31-4B8C-83A1-F6EECF244321}">
                <p14:modId xmlns="" xmlns:p14="http://schemas.microsoft.com/office/powerpoint/2010/main" val="2660610591"/>
              </p:ext>
            </p:extLst>
          </p:nvPr>
        </p:nvGraphicFramePr>
        <p:xfrm>
          <a:off x="502568" y="1342952"/>
          <a:ext cx="8138621" cy="53267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41116"/>
                <a:gridCol w="1528379"/>
                <a:gridCol w="1783110"/>
                <a:gridCol w="3286016"/>
              </a:tblGrid>
              <a:tr h="3701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CAPEX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3701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Terrain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7017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Terrain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 smtClean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4</a:t>
                      </a:r>
                      <a:r>
                        <a:rPr lang="fr-FR" sz="1200" b="0" strike="noStrike" baseline="0" dirty="0" smtClean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 000 </a:t>
                      </a:r>
                      <a:r>
                        <a:rPr lang="fr-FR" sz="1200" b="0" strike="noStrike" baseline="0" dirty="0" err="1" smtClean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000</a:t>
                      </a:r>
                      <a:r>
                        <a:rPr lang="fr-FR" sz="1200" b="0" strike="noStrike" baseline="0" dirty="0" smtClean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 </a:t>
                      </a:r>
                      <a:r>
                        <a:rPr lang="fr-FR" sz="1200" b="0" strike="noStrike" dirty="0" smtClean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€</a:t>
                      </a:r>
                      <a:endParaRPr lang="fr-FR" sz="1200" b="0" strike="noStrike" dirty="0">
                        <a:solidFill>
                          <a:srgbClr val="000000"/>
                        </a:solidFill>
                        <a:latin typeface="Trebuchet MS"/>
                        <a:ea typeface="Source Sans Pro"/>
                        <a:cs typeface="Trebuchet MS"/>
                        <a:sym typeface="Source Sans Pro"/>
                      </a:endParaRP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fr-FR" sz="1200" b="0" strike="noStrike" dirty="0">
                        <a:solidFill>
                          <a:srgbClr val="000000"/>
                        </a:solidFill>
                        <a:latin typeface="Trebuchet MS"/>
                        <a:ea typeface="Source Sans Pro"/>
                        <a:cs typeface="Trebuchet MS"/>
                        <a:sym typeface="Source Sans Pro"/>
                      </a:endParaRP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7017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Frais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7017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246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Construction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545406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Travaux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6 480 000 €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60 logements </a:t>
                      </a:r>
                      <a:r>
                        <a:rPr lang="fr-FR" sz="1200" b="0" strike="noStrike" dirty="0" smtClean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PLS de </a:t>
                      </a: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60m² à 1800€HT/m²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24699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TVA Travaux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356 400 €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TVA 5.5 %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9606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Assurances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194 400 €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3 %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7017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701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Total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 smtClean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11</a:t>
                      </a: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 030 800 €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74467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Prix au m² habitable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3</a:t>
                      </a: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 </a:t>
                      </a:r>
                      <a:r>
                        <a:rPr lang="fr-FR" sz="1200" b="0" strike="noStrike" dirty="0" smtClean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064 </a:t>
                      </a: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526C-CDDB-41D4-B4BF-59704FE7195D}" type="datetime1">
              <a:rPr lang="fr-FR" smtClean="0"/>
              <a:t>26/11/2017</a:t>
            </a:fld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25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457905"/>
            <a:ext cx="8229651" cy="667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Plan de Financement (</a:t>
            </a:r>
            <a:r>
              <a:rPr lang="fr-FR" sz="4000" dirty="0" smtClean="0">
                <a:sym typeface="Source Sans Pro Light"/>
              </a:rPr>
              <a:t>OPEX)</a:t>
            </a:r>
            <a:endParaRPr lang="fr-FR" sz="5400" dirty="0" smtClean="0">
              <a:sym typeface="Source Sans Pro Light"/>
            </a:endParaRPr>
          </a:p>
          <a:p>
            <a:pPr>
              <a:buSzPct val="25000"/>
            </a:pPr>
            <a:r>
              <a:rPr lang="fr-FR" sz="2800" dirty="0" smtClean="0">
                <a:sym typeface="Source Sans Pro Light"/>
              </a:rPr>
              <a:t>Hypothèse 2: achat </a:t>
            </a:r>
            <a:r>
              <a:rPr lang="fr-FR" sz="2800" dirty="0" smtClean="0">
                <a:sym typeface="Source Sans Pro Light"/>
              </a:rPr>
              <a:t>du terrain</a:t>
            </a:r>
            <a:endParaRPr lang="fr-FR" sz="4000" dirty="0">
              <a:solidFill>
                <a:srgbClr val="FFFFFF"/>
              </a:solidFill>
              <a:latin typeface="Trebuchet MS"/>
              <a:ea typeface="Source Sans Pro Light"/>
              <a:cs typeface="Trebuchet MS"/>
              <a:sym typeface="Source Sans Pro Light"/>
            </a:endParaRPr>
          </a:p>
        </p:txBody>
      </p:sp>
      <p:graphicFrame>
        <p:nvGraphicFramePr>
          <p:cNvPr id="5" name="Shape 203"/>
          <p:cNvGraphicFramePr/>
          <p:nvPr>
            <p:extLst>
              <p:ext uri="{D42A27DB-BD31-4B8C-83A1-F6EECF244321}">
                <p14:modId xmlns="" xmlns:p14="http://schemas.microsoft.com/office/powerpoint/2010/main" val="2704745604"/>
              </p:ext>
            </p:extLst>
          </p:nvPr>
        </p:nvGraphicFramePr>
        <p:xfrm>
          <a:off x="711137" y="1339002"/>
          <a:ext cx="7848819" cy="53313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6582"/>
                <a:gridCol w="1677968"/>
                <a:gridCol w="1225829"/>
                <a:gridCol w="2888440"/>
              </a:tblGrid>
              <a:tr h="3137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CAPEX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 smtClean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11</a:t>
                      </a: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 030 800 €</a:t>
                      </a:r>
                    </a:p>
                  </a:txBody>
                  <a:tcPr marL="68590" marR="68590" marT="41481" marB="4148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Apports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Directs par locaux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 smtClean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4 530</a:t>
                      </a: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 800 €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Crowdfunding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500 000 €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Fonds d’investisseurs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500 000 €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Emprunts PLS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5 500 000 €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Prêt PLS sur 30 ans à 1,86 %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Revenus OPEX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39 000 €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mensuels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Frais OPEX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Mensualités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19 903 €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72354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Frais de fonctionnement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5 000 €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Marge OPEX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14 097 €</a:t>
                      </a:r>
                    </a:p>
                  </a:txBody>
                  <a:tcPr marL="68590" marR="68590" marT="41481" marB="4148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rendement sur capital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strike="noStrike" dirty="0" smtClean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3,06 </a:t>
                      </a:r>
                      <a:r>
                        <a:rPr lang="fr-FR" sz="1200" b="0" strike="noStrike" dirty="0">
                          <a:solidFill>
                            <a:srgbClr val="000000"/>
                          </a:solidFill>
                          <a:latin typeface="Trebuchet MS"/>
                          <a:ea typeface="Source Sans Pro"/>
                          <a:cs typeface="Trebuchet MS"/>
                          <a:sym typeface="Source Sans Pro"/>
                        </a:rPr>
                        <a:t>%</a:t>
                      </a:r>
                    </a:p>
                  </a:txBody>
                  <a:tcPr marL="68590" marR="68590" marT="41481" marB="41481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69676" marR="69676" marT="82939" marB="82939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A93-1295-4519-A636-91F1A65ABB0F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27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163774" y="253185"/>
            <a:ext cx="8720920" cy="94781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olidFill>
                  <a:prstClr val="black"/>
                </a:solidFill>
                <a:sym typeface="Source Sans Pro Light"/>
              </a:rPr>
              <a:t>Projet alternatif porté par des Triellois</a:t>
            </a:r>
            <a:endParaRPr lang="fr-FR" sz="4000" dirty="0">
              <a:solidFill>
                <a:srgbClr val="FFFFFF"/>
              </a:solidFill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1584875"/>
            <a:ext cx="8275262" cy="48978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Partout à Triel , des projets immobiliers modifient profondément notre environnement, détruisent les espaces verts et accroissent la population… sans répondre aux besoins des habitants et à la nécessité impérieuse de logements aidés.</a:t>
            </a:r>
          </a:p>
          <a:p>
            <a:r>
              <a:rPr lang="fr-FR" b="1" dirty="0" smtClean="0">
                <a:solidFill>
                  <a:prstClr val="black"/>
                </a:solidFill>
              </a:rPr>
              <a:t>Des citoyens s’engagent, des associations s’unissent pour</a:t>
            </a:r>
            <a:r>
              <a:rPr lang="fr-FR" dirty="0" smtClean="0">
                <a:solidFill>
                  <a:prstClr val="black"/>
                </a:solidFill>
              </a:rPr>
              <a:t> s’approprier cette problématique, être vigilants sur les projets en cours, </a:t>
            </a:r>
            <a:r>
              <a:rPr lang="fr-FR" b="1" dirty="0" smtClean="0">
                <a:solidFill>
                  <a:prstClr val="black"/>
                </a:solidFill>
              </a:rPr>
              <a:t>formuler des alternatives constructives qui assurent un urbanisme responsable, écologique et solidaire à Triel. </a:t>
            </a:r>
          </a:p>
          <a:p>
            <a:endParaRPr lang="fr-FR" b="1" dirty="0" smtClean="0">
              <a:solidFill>
                <a:prstClr val="black"/>
              </a:solidFill>
            </a:endParaRPr>
          </a:p>
          <a:p>
            <a:r>
              <a:rPr lang="fr-FR" b="1" dirty="0" smtClean="0">
                <a:solidFill>
                  <a:prstClr val="black"/>
                </a:solidFill>
              </a:rPr>
              <a:t>SMART Parc est le fruit de l’intelligence collective de </a:t>
            </a:r>
            <a:r>
              <a:rPr lang="fr-FR" b="1" dirty="0" err="1" smtClean="0">
                <a:solidFill>
                  <a:prstClr val="black"/>
                </a:solidFill>
              </a:rPr>
              <a:t>Triellois-es</a:t>
            </a:r>
            <a:r>
              <a:rPr lang="fr-FR" b="1" dirty="0" smtClean="0">
                <a:solidFill>
                  <a:prstClr val="black"/>
                </a:solidFill>
              </a:rPr>
              <a:t>. Il se veut emblématique de réalisations concrètes et réalisables dans notre territoire.</a:t>
            </a:r>
          </a:p>
          <a:p>
            <a:endParaRPr lang="fr-F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Il s’articule autour de 4 axes pour une </a:t>
            </a:r>
            <a:r>
              <a:rPr lang="fr-FR" b="1" dirty="0" smtClean="0">
                <a:solidFill>
                  <a:prstClr val="black"/>
                </a:solidFill>
              </a:rPr>
              <a:t>intégration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b="1" dirty="0" smtClean="0">
                <a:solidFill>
                  <a:prstClr val="black"/>
                </a:solidFill>
              </a:rPr>
              <a:t>harmonieuse dans notre ville  </a:t>
            </a:r>
            <a:r>
              <a:rPr lang="fr-FR" dirty="0" smtClean="0">
                <a:solidFill>
                  <a:prstClr val="black"/>
                </a:solidFill>
              </a:rPr>
              <a:t>: Logements p.4 /Activités  économiques  p.18 / Agriculture  p.30/ Mobilité p.35</a:t>
            </a: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b="1" dirty="0" smtClean="0">
              <a:solidFill>
                <a:prstClr val="black"/>
              </a:solidFill>
            </a:endParaRPr>
          </a:p>
          <a:p>
            <a:endParaRPr lang="fr-FR" b="1" dirty="0" smtClean="0">
              <a:solidFill>
                <a:prstClr val="black"/>
              </a:solidFill>
            </a:endParaRPr>
          </a:p>
          <a:p>
            <a:endParaRPr lang="fr-FR" dirty="0">
              <a:solidFill>
                <a:srgbClr val="000000"/>
              </a:solidFill>
              <a:ea typeface="Source Sans Pro"/>
              <a:cs typeface="Trebuchet MS"/>
              <a:sym typeface="Source Sans Pro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DFF9-654A-4CCC-83A8-35D1130F9F97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26/11/2017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3248167" y="6172200"/>
            <a:ext cx="2390633" cy="365125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Construire à Triel Mais Pas n’Importe Comment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01" y="4372168"/>
            <a:ext cx="8051800" cy="1143000"/>
          </a:xfrm>
        </p:spPr>
        <p:txBody>
          <a:bodyPr/>
          <a:lstStyle/>
          <a:p>
            <a:r>
              <a:rPr lang="fr-FR" dirty="0" smtClean="0"/>
              <a:t>Un Pôle d’Activités Economiques</a:t>
            </a:r>
            <a:br>
              <a:rPr lang="fr-FR" dirty="0" smtClean="0"/>
            </a:br>
            <a:r>
              <a:rPr lang="fr-FR" dirty="0" smtClean="0"/>
              <a:t>pour le Smart Parc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731520"/>
            <a:ext cx="5212080" cy="3474720"/>
          </a:xfr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D5E2-5569-427E-8A93-FC447BB1F969}" type="datetime1">
              <a:rPr lang="fr-FR" smtClean="0"/>
              <a:t>26/11/2017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4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253185"/>
            <a:ext cx="8229651" cy="667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Les Objectifs du Projet Economique</a:t>
            </a:r>
            <a:endParaRPr lang="fr-FR" sz="4000" dirty="0">
              <a:solidFill>
                <a:srgbClr val="FFFFFF"/>
              </a:solidFill>
              <a:latin typeface="Trebuchet MS"/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2165298"/>
            <a:ext cx="8229651" cy="33784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- Financer </a:t>
            </a:r>
            <a:r>
              <a:rPr lang="fr-FR" dirty="0">
                <a:latin typeface="Trebuchet MS (Corps)"/>
                <a:cs typeface="Trebuchet MS (Corps)"/>
              </a:rPr>
              <a:t>puis rentabiliser le projet immobilier du </a:t>
            </a:r>
            <a:r>
              <a:rPr lang="fr-FR" dirty="0" smtClean="0">
                <a:latin typeface="Trebuchet MS (Corps)"/>
                <a:cs typeface="Trebuchet MS (Corps)"/>
              </a:rPr>
              <a:t>Smart Parc</a:t>
            </a:r>
          </a:p>
          <a:p>
            <a:pPr algn="just"/>
            <a:endParaRPr lang="fr-FR" dirty="0">
              <a:latin typeface="Trebuchet MS (Corps)"/>
              <a:cs typeface="Trebuchet MS (Corps)"/>
            </a:endParaRPr>
          </a:p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- Créer </a:t>
            </a:r>
            <a:r>
              <a:rPr lang="fr-FR" dirty="0">
                <a:latin typeface="Trebuchet MS (Corps)"/>
                <a:cs typeface="Trebuchet MS (Corps)"/>
              </a:rPr>
              <a:t>au moins </a:t>
            </a:r>
            <a:r>
              <a:rPr lang="fr-FR" dirty="0" smtClean="0">
                <a:latin typeface="Trebuchet MS (Corps)"/>
                <a:cs typeface="Trebuchet MS (Corps)"/>
              </a:rPr>
              <a:t>20 emplois locaux</a:t>
            </a:r>
          </a:p>
          <a:p>
            <a:pPr algn="just"/>
            <a:endParaRPr lang="fr-FR" dirty="0">
              <a:latin typeface="Trebuchet MS (Corps)"/>
              <a:cs typeface="Trebuchet MS (Corps)"/>
            </a:endParaRPr>
          </a:p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- Offrir </a:t>
            </a:r>
            <a:r>
              <a:rPr lang="fr-FR" dirty="0">
                <a:latin typeface="Trebuchet MS (Corps)"/>
                <a:cs typeface="Trebuchet MS (Corps)"/>
              </a:rPr>
              <a:t>aux </a:t>
            </a:r>
            <a:r>
              <a:rPr lang="fr-FR" dirty="0" err="1">
                <a:latin typeface="Trebuchet MS (Corps)"/>
                <a:cs typeface="Trebuchet MS (Corps)"/>
              </a:rPr>
              <a:t>Triellois</a:t>
            </a:r>
            <a:r>
              <a:rPr lang="fr-FR" dirty="0">
                <a:latin typeface="Trebuchet MS (Corps)"/>
                <a:cs typeface="Trebuchet MS (Corps)"/>
              </a:rPr>
              <a:t> un espace de vie </a:t>
            </a:r>
            <a:r>
              <a:rPr lang="fr-FR" dirty="0" smtClean="0">
                <a:latin typeface="Trebuchet MS (Corps)"/>
                <a:cs typeface="Trebuchet MS (Corps)"/>
              </a:rPr>
              <a:t>convivial</a:t>
            </a:r>
          </a:p>
          <a:p>
            <a:pPr algn="just"/>
            <a:endParaRPr lang="fr-FR" dirty="0">
              <a:latin typeface="Trebuchet MS (Corps)"/>
              <a:cs typeface="Trebuchet MS (Corps)"/>
            </a:endParaRPr>
          </a:p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- Redonner </a:t>
            </a:r>
            <a:r>
              <a:rPr lang="fr-FR" dirty="0">
                <a:latin typeface="Trebuchet MS (Corps)"/>
                <a:cs typeface="Trebuchet MS (Corps)"/>
              </a:rPr>
              <a:t>un dynamisme économique à notre </a:t>
            </a:r>
            <a:r>
              <a:rPr lang="fr-FR" dirty="0" smtClean="0">
                <a:latin typeface="Trebuchet MS (Corps)"/>
                <a:cs typeface="Trebuchet MS (Corps)"/>
              </a:rPr>
              <a:t>ville</a:t>
            </a:r>
          </a:p>
          <a:p>
            <a:pPr algn="just"/>
            <a:endParaRPr lang="fr-FR" dirty="0">
              <a:latin typeface="Trebuchet MS (Corps)"/>
              <a:cs typeface="Trebuchet MS (Corps)"/>
            </a:endParaRPr>
          </a:p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- Soutenir </a:t>
            </a:r>
            <a:r>
              <a:rPr lang="fr-FR" dirty="0">
                <a:latin typeface="Trebuchet MS (Corps)"/>
                <a:cs typeface="Trebuchet MS (Corps)"/>
              </a:rPr>
              <a:t>la croissance de notre communauté urbaine GPSEO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B648-4164-4607-BA41-825F8E3B4CB4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74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>
                <a:latin typeface="Trebuchet MS (Corps)"/>
                <a:cs typeface="Trebuchet MS (Corps)"/>
              </a:rPr>
              <a:t/>
            </a:r>
            <a:br>
              <a:rPr lang="fr-FR" sz="4000" dirty="0">
                <a:latin typeface="Trebuchet MS (Corps)"/>
                <a:cs typeface="Trebuchet MS (Corps)"/>
              </a:rPr>
            </a:br>
            <a:r>
              <a:rPr lang="fr-FR" sz="4000" dirty="0">
                <a:latin typeface="Trebuchet MS (Corps)"/>
                <a:cs typeface="Trebuchet MS (Corps)"/>
              </a:rPr>
              <a:t>Des </a:t>
            </a:r>
            <a:r>
              <a:rPr lang="fr-FR" sz="4000" dirty="0" smtClean="0">
                <a:latin typeface="Trebuchet MS (Corps)"/>
                <a:cs typeface="Trebuchet MS (Corps)"/>
              </a:rPr>
              <a:t>Services </a:t>
            </a:r>
            <a:r>
              <a:rPr lang="fr-FR" sz="4000" dirty="0">
                <a:latin typeface="Trebuchet MS (Corps)"/>
                <a:cs typeface="Trebuchet MS (Corps)"/>
              </a:rPr>
              <a:t>et des </a:t>
            </a:r>
            <a:r>
              <a:rPr lang="fr-FR" sz="4000" dirty="0" smtClean="0">
                <a:latin typeface="Trebuchet MS (Corps)"/>
                <a:cs typeface="Trebuchet MS (Corps)"/>
              </a:rPr>
              <a:t>Commerces </a:t>
            </a:r>
            <a:r>
              <a:rPr lang="fr-FR" sz="4000" dirty="0">
                <a:latin typeface="Trebuchet MS (Corps)"/>
                <a:cs typeface="Trebuchet MS (Corps)"/>
              </a:rPr>
              <a:t>de P</a:t>
            </a:r>
            <a:r>
              <a:rPr lang="fr-FR" sz="4000" dirty="0" smtClean="0">
                <a:latin typeface="Trebuchet MS (Corps)"/>
                <a:cs typeface="Trebuchet MS (Corps)"/>
              </a:rPr>
              <a:t>roximité au Cœur du Smart Parc</a:t>
            </a:r>
            <a:endParaRPr lang="fr-FR" sz="4000" dirty="0">
              <a:latin typeface="Trebuchet MS (Corps)"/>
              <a:cs typeface="Trebuchet MS (Corps)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239889" y="2085604"/>
            <a:ext cx="3700137" cy="879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r>
              <a:rPr lang="fr-FR" sz="2000" b="1" dirty="0" smtClean="0">
                <a:latin typeface="Trebuchet MS (Corps)"/>
                <a:cs typeface="Trebuchet MS (Corps)"/>
              </a:rPr>
              <a:t>UN ESPACE DE COWORKING</a:t>
            </a:r>
            <a:endParaRPr lang="fr-FR" sz="2000" dirty="0">
              <a:latin typeface="Trebuchet MS (Corps)"/>
              <a:cs typeface="Trebuchet MS (Corps)"/>
            </a:endParaRPr>
          </a:p>
        </p:txBody>
      </p:sp>
      <p:pic>
        <p:nvPicPr>
          <p:cNvPr id="2" name="Image 1" descr="6cf8c3eba402ff050f844aba36b4d4c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75" y="1438088"/>
            <a:ext cx="3762325" cy="251037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9889" y="3995677"/>
            <a:ext cx="871805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Trebuchet MS (Corps)"/>
                <a:cs typeface="Trebuchet MS (Corps)"/>
              </a:rPr>
              <a:t>Selon</a:t>
            </a:r>
            <a:r>
              <a:rPr lang="fr-FR" i="1" dirty="0">
                <a:latin typeface="Trebuchet MS (Corps)"/>
                <a:cs typeface="Trebuchet MS (Corps)"/>
              </a:rPr>
              <a:t> </a:t>
            </a:r>
            <a:r>
              <a:rPr lang="fr-FR" dirty="0">
                <a:latin typeface="Trebuchet MS (Corps)"/>
                <a:cs typeface="Trebuchet MS (Corps)"/>
              </a:rPr>
              <a:t>Philippe </a:t>
            </a:r>
            <a:r>
              <a:rPr lang="fr-FR" dirty="0" err="1">
                <a:latin typeface="Trebuchet MS (Corps)"/>
                <a:cs typeface="Trebuchet MS (Corps)"/>
              </a:rPr>
              <a:t>Leigniel</a:t>
            </a:r>
            <a:r>
              <a:rPr lang="fr-FR" dirty="0">
                <a:latin typeface="Trebuchet MS (Corps)"/>
                <a:cs typeface="Trebuchet MS (Corps)"/>
              </a:rPr>
              <a:t>, Président d’Arthur </a:t>
            </a:r>
            <a:r>
              <a:rPr lang="fr-FR" dirty="0" err="1">
                <a:latin typeface="Trebuchet MS (Corps)"/>
                <a:cs typeface="Trebuchet MS (Corps)"/>
              </a:rPr>
              <a:t>Loyd</a:t>
            </a:r>
            <a:r>
              <a:rPr lang="fr-FR" dirty="0">
                <a:latin typeface="Trebuchet MS (Corps)"/>
                <a:cs typeface="Trebuchet MS (Corps)"/>
              </a:rPr>
              <a:t> Investissement,</a:t>
            </a:r>
            <a:r>
              <a:rPr lang="fr-FR" i="1" dirty="0">
                <a:latin typeface="Trebuchet MS (Corps)"/>
                <a:cs typeface="Trebuchet MS (Corps)"/>
              </a:rPr>
              <a:t> « ce marché demeure un relais de croissance important et il apparaît judicieux pour certains propriétaires de capter pleinement la création de valeur qui sera générée à terme par le </a:t>
            </a:r>
            <a:r>
              <a:rPr lang="fr-FR" i="1" dirty="0" err="1">
                <a:latin typeface="Trebuchet MS (Corps)"/>
                <a:cs typeface="Trebuchet MS (Corps)"/>
              </a:rPr>
              <a:t>coworking</a:t>
            </a:r>
            <a:r>
              <a:rPr lang="fr-FR" i="1" dirty="0">
                <a:latin typeface="Trebuchet MS (Corps)"/>
                <a:cs typeface="Trebuchet MS (Corps)"/>
              </a:rPr>
              <a:t> »</a:t>
            </a:r>
            <a:r>
              <a:rPr lang="fr-FR" i="1" dirty="0" smtClean="0">
                <a:latin typeface="Trebuchet MS (Corps)"/>
                <a:cs typeface="Trebuchet MS (Corps)"/>
              </a:rPr>
              <a:t>.</a:t>
            </a:r>
          </a:p>
          <a:p>
            <a:pPr algn="just"/>
            <a:endParaRPr lang="fr-FR" i="1" dirty="0" smtClean="0">
              <a:latin typeface="Trebuchet MS (Corps)"/>
              <a:cs typeface="Trebuchet MS (Corps)"/>
            </a:endParaRPr>
          </a:p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A </a:t>
            </a:r>
            <a:r>
              <a:rPr lang="fr-FR" dirty="0">
                <a:latin typeface="Trebuchet MS (Corps)"/>
                <a:cs typeface="Trebuchet MS (Corps)"/>
              </a:rPr>
              <a:t>lire </a:t>
            </a:r>
            <a:r>
              <a:rPr lang="fr-FR" u="sng" dirty="0">
                <a:latin typeface="Trebuchet MS (Corps)"/>
                <a:cs typeface="Trebuchet MS (Corps)"/>
                <a:hlinkClick r:id="rId5"/>
              </a:rPr>
              <a:t>« Le coworking à Paris et IDF : un marché en plein essor </a:t>
            </a:r>
            <a:r>
              <a:rPr lang="fr-FR" u="sng" dirty="0" smtClean="0">
                <a:latin typeface="Trebuchet MS (Corps)"/>
                <a:cs typeface="Trebuchet MS (Corps)"/>
                <a:hlinkClick r:id="rId5"/>
              </a:rPr>
              <a:t>»</a:t>
            </a:r>
            <a:endParaRPr lang="fr-FR" dirty="0" smtClean="0">
              <a:latin typeface="Trebuchet MS (Corps)"/>
              <a:cs typeface="Trebuchet MS (Corps)"/>
            </a:endParaRPr>
          </a:p>
          <a:p>
            <a:pPr algn="just"/>
            <a:r>
              <a:rPr lang="fr-FR" u="sng" dirty="0" smtClean="0">
                <a:latin typeface="Trebuchet MS (Corps)"/>
                <a:cs typeface="Trebuchet MS (Corps)"/>
              </a:rPr>
              <a:t>https</a:t>
            </a:r>
            <a:r>
              <a:rPr lang="fr-FR" u="sng" dirty="0">
                <a:latin typeface="Trebuchet MS (Corps)"/>
                <a:cs typeface="Trebuchet MS (Corps)"/>
              </a:rPr>
              <a:t>://www.arthur-loyd.com/publications,c643/le-coworking-a-paris-et-idf-un-marche-en-plein-essor,livre2/)</a:t>
            </a:r>
            <a:endParaRPr lang="fr-FR" dirty="0">
              <a:latin typeface="Trebuchet MS (Corps)"/>
              <a:cs typeface="Trebuchet MS (Corps)"/>
            </a:endParaRPr>
          </a:p>
          <a:p>
            <a:pPr algn="just"/>
            <a:r>
              <a:rPr lang="fr-FR" dirty="0">
                <a:latin typeface="Trebuchet MS (Corps)"/>
                <a:cs typeface="Trebuchet MS (Corps)"/>
              </a:rPr>
              <a:t> </a:t>
            </a:r>
          </a:p>
          <a:p>
            <a:pPr algn="just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6883-34AB-435E-9702-7EC5D165DE03}" type="datetime1">
              <a:rPr lang="fr-FR" smtClean="0"/>
              <a:t>26/11/2017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99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>
                <a:latin typeface="Trebuchet MS (Corps)"/>
                <a:cs typeface="Trebuchet MS (Corps)"/>
              </a:rPr>
              <a:t/>
            </a:r>
            <a:br>
              <a:rPr lang="fr-FR" sz="4000" dirty="0">
                <a:latin typeface="Trebuchet MS (Corps)"/>
                <a:cs typeface="Trebuchet MS (Corps)"/>
              </a:rPr>
            </a:br>
            <a:r>
              <a:rPr lang="fr-FR" sz="4000" dirty="0">
                <a:latin typeface="Trebuchet MS (Corps)"/>
                <a:cs typeface="Trebuchet MS (Corps)"/>
              </a:rPr>
              <a:t>Des </a:t>
            </a:r>
            <a:r>
              <a:rPr lang="fr-FR" sz="4000" dirty="0" smtClean="0">
                <a:latin typeface="Trebuchet MS (Corps)"/>
                <a:cs typeface="Trebuchet MS (Corps)"/>
              </a:rPr>
              <a:t>Services </a:t>
            </a:r>
            <a:r>
              <a:rPr lang="fr-FR" sz="4000" dirty="0">
                <a:latin typeface="Trebuchet MS (Corps)"/>
                <a:cs typeface="Trebuchet MS (Corps)"/>
              </a:rPr>
              <a:t>et des </a:t>
            </a:r>
            <a:r>
              <a:rPr lang="fr-FR" sz="4000" dirty="0" smtClean="0">
                <a:latin typeface="Trebuchet MS (Corps)"/>
                <a:cs typeface="Trebuchet MS (Corps)"/>
              </a:rPr>
              <a:t>Commerces </a:t>
            </a:r>
            <a:r>
              <a:rPr lang="fr-FR" sz="4000" dirty="0">
                <a:latin typeface="Trebuchet MS (Corps)"/>
                <a:cs typeface="Trebuchet MS (Corps)"/>
              </a:rPr>
              <a:t>de P</a:t>
            </a:r>
            <a:r>
              <a:rPr lang="fr-FR" sz="4000" dirty="0" smtClean="0">
                <a:latin typeface="Trebuchet MS (Corps)"/>
                <a:cs typeface="Trebuchet MS (Corps)"/>
              </a:rPr>
              <a:t>roximité au Cœur du Smart Parc</a:t>
            </a:r>
            <a:endParaRPr lang="fr-FR" sz="4000" dirty="0">
              <a:latin typeface="Trebuchet MS (Corps)"/>
              <a:cs typeface="Trebuchet MS (Corps)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1974134"/>
            <a:ext cx="8229651" cy="33784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r>
              <a:rPr lang="fr-FR" b="1" dirty="0" smtClean="0">
                <a:latin typeface="Trebuchet MS (Corps)"/>
                <a:cs typeface="Trebuchet MS (Corps)"/>
              </a:rPr>
              <a:t>Bien </a:t>
            </a:r>
            <a:r>
              <a:rPr lang="fr-FR" b="1" dirty="0">
                <a:latin typeface="Trebuchet MS (Corps)"/>
                <a:cs typeface="Trebuchet MS (Corps)"/>
              </a:rPr>
              <a:t>qu’il y ait une vraie demande des entrepreneurs </a:t>
            </a:r>
            <a:r>
              <a:rPr lang="fr-FR" b="1" dirty="0" err="1">
                <a:latin typeface="Trebuchet MS (Corps)"/>
                <a:cs typeface="Trebuchet MS (Corps)"/>
              </a:rPr>
              <a:t>triellois</a:t>
            </a:r>
            <a:r>
              <a:rPr lang="fr-FR" b="1" dirty="0">
                <a:latin typeface="Trebuchet MS (Corps)"/>
                <a:cs typeface="Trebuchet MS (Corps)"/>
              </a:rPr>
              <a:t>, il n’y a </a:t>
            </a:r>
            <a:r>
              <a:rPr lang="fr-FR" b="1" dirty="0" smtClean="0">
                <a:latin typeface="Trebuchet MS (Corps)"/>
                <a:cs typeface="Trebuchet MS (Corps)"/>
              </a:rPr>
              <a:t>aucun </a:t>
            </a:r>
            <a:r>
              <a:rPr lang="fr-FR" b="1" dirty="0">
                <a:latin typeface="Trebuchet MS (Corps)"/>
                <a:cs typeface="Trebuchet MS (Corps)"/>
              </a:rPr>
              <a:t>espace de </a:t>
            </a:r>
            <a:r>
              <a:rPr lang="fr-FR" b="1" dirty="0" err="1" smtClean="0">
                <a:latin typeface="Trebuchet MS (Corps)"/>
                <a:cs typeface="Trebuchet MS (Corps)"/>
              </a:rPr>
              <a:t>coworking</a:t>
            </a:r>
            <a:r>
              <a:rPr lang="fr-FR" b="1" dirty="0" smtClean="0">
                <a:latin typeface="Trebuchet MS (Corps)"/>
                <a:cs typeface="Trebuchet MS (Corps)"/>
              </a:rPr>
              <a:t> à ce jour </a:t>
            </a:r>
            <a:r>
              <a:rPr lang="fr-FR" b="1" dirty="0">
                <a:latin typeface="Trebuchet MS (Corps)"/>
                <a:cs typeface="Trebuchet MS (Corps)"/>
              </a:rPr>
              <a:t>à Triel.</a:t>
            </a:r>
          </a:p>
          <a:p>
            <a:r>
              <a:rPr lang="fr-FR" dirty="0">
                <a:latin typeface="Trebuchet MS (Corps)"/>
                <a:cs typeface="Trebuchet MS (Corps)"/>
              </a:rPr>
              <a:t> </a:t>
            </a:r>
          </a:p>
          <a:p>
            <a:r>
              <a:rPr lang="fr-FR" dirty="0">
                <a:latin typeface="Trebuchet MS (Corps)"/>
                <a:cs typeface="Trebuchet MS (Corps)"/>
              </a:rPr>
              <a:t>Des expériences </a:t>
            </a:r>
            <a:r>
              <a:rPr lang="fr-FR" dirty="0" smtClean="0">
                <a:latin typeface="Trebuchet MS (Corps)"/>
                <a:cs typeface="Trebuchet MS (Corps)"/>
              </a:rPr>
              <a:t>positives à côté de chez nous</a:t>
            </a:r>
            <a:r>
              <a:rPr lang="fr-FR" dirty="0">
                <a:latin typeface="Trebuchet MS (Corps)"/>
                <a:cs typeface="Trebuchet MS (Corps)"/>
              </a:rPr>
              <a:t> </a:t>
            </a:r>
            <a:r>
              <a:rPr lang="fr-FR" dirty="0" smtClean="0">
                <a:latin typeface="Trebuchet MS (Corps)"/>
                <a:cs typeface="Trebuchet MS (Corps)"/>
              </a:rPr>
              <a:t>:</a:t>
            </a:r>
            <a:endParaRPr lang="fr-FR" dirty="0">
              <a:latin typeface="Trebuchet MS (Corps)"/>
              <a:cs typeface="Trebuchet MS (Corps)"/>
            </a:endParaRPr>
          </a:p>
          <a:p>
            <a:r>
              <a:rPr lang="fr-FR" dirty="0">
                <a:latin typeface="Trebuchet MS (Corps)"/>
                <a:cs typeface="Trebuchet MS (Corps)"/>
              </a:rPr>
              <a:t>A  </a:t>
            </a:r>
            <a:r>
              <a:rPr lang="fr-FR" dirty="0" err="1">
                <a:latin typeface="Trebuchet MS (Corps)"/>
                <a:cs typeface="Trebuchet MS (Corps)"/>
              </a:rPr>
              <a:t>Ecquevilly</a:t>
            </a:r>
            <a:r>
              <a:rPr lang="fr-FR" dirty="0">
                <a:latin typeface="Trebuchet MS (Corps)"/>
                <a:cs typeface="Trebuchet MS (Corps)"/>
              </a:rPr>
              <a:t>, La Fourmilière. A </a:t>
            </a:r>
            <a:r>
              <a:rPr lang="fr-FR" dirty="0" err="1">
                <a:latin typeface="Trebuchet MS (Corps)"/>
                <a:cs typeface="Trebuchet MS (Corps)"/>
              </a:rPr>
              <a:t>Feucherolles</a:t>
            </a:r>
            <a:r>
              <a:rPr lang="fr-FR" dirty="0">
                <a:latin typeface="Trebuchet MS (Corps)"/>
                <a:cs typeface="Trebuchet MS (Corps)"/>
              </a:rPr>
              <a:t>, </a:t>
            </a:r>
            <a:r>
              <a:rPr lang="fr-FR" dirty="0" err="1">
                <a:latin typeface="Trebuchet MS (Corps)"/>
                <a:cs typeface="Trebuchet MS (Corps)"/>
              </a:rPr>
              <a:t>Starway</a:t>
            </a:r>
            <a:r>
              <a:rPr lang="fr-FR" dirty="0">
                <a:latin typeface="Trebuchet MS (Corps)"/>
                <a:cs typeface="Trebuchet MS (Corps)"/>
              </a:rPr>
              <a:t>. A Saint-Germain-en-Laye, La Ruche. A Méré, le 50 </a:t>
            </a:r>
            <a:r>
              <a:rPr lang="fr-FR" dirty="0" err="1">
                <a:latin typeface="Trebuchet MS (Corps)"/>
                <a:cs typeface="Trebuchet MS (Corps)"/>
              </a:rPr>
              <a:t>Coworking</a:t>
            </a:r>
            <a:endParaRPr lang="fr-FR" dirty="0">
              <a:latin typeface="Trebuchet MS (Corps)"/>
              <a:cs typeface="Trebuchet MS (Corps)"/>
            </a:endParaRPr>
          </a:p>
          <a:p>
            <a:r>
              <a:rPr lang="fr-FR" dirty="0">
                <a:latin typeface="Trebuchet MS (Corps)"/>
                <a:cs typeface="Trebuchet MS (Corps)"/>
              </a:rPr>
              <a:t> </a:t>
            </a:r>
          </a:p>
          <a:p>
            <a:r>
              <a:rPr lang="fr-FR" dirty="0">
                <a:latin typeface="Trebuchet MS (Corps)"/>
                <a:cs typeface="Trebuchet MS (Corps)"/>
              </a:rPr>
              <a:t> </a:t>
            </a:r>
          </a:p>
          <a:p>
            <a:r>
              <a:rPr lang="fr-FR" b="1" dirty="0" smtClean="0">
                <a:latin typeface="Trebuchet MS (Corps)"/>
                <a:cs typeface="Trebuchet MS (Corps)"/>
              </a:rPr>
              <a:t>ESPACE DE COWORKING : BENEFICES</a:t>
            </a:r>
            <a:endParaRPr lang="fr-FR" dirty="0">
              <a:latin typeface="Trebuchet MS (Corps)"/>
              <a:cs typeface="Trebuchet MS (Corps)"/>
            </a:endParaRPr>
          </a:p>
          <a:p>
            <a:r>
              <a:rPr lang="fr-FR" dirty="0" smtClean="0">
                <a:latin typeface="Trebuchet MS (Corps)"/>
                <a:cs typeface="Trebuchet MS (Corps)"/>
              </a:rPr>
              <a:t>- Création d’au moins 3 </a:t>
            </a:r>
            <a:r>
              <a:rPr lang="fr-FR" dirty="0">
                <a:latin typeface="Trebuchet MS (Corps)"/>
                <a:cs typeface="Trebuchet MS (Corps)"/>
              </a:rPr>
              <a:t>emplois locaux</a:t>
            </a:r>
          </a:p>
          <a:p>
            <a:r>
              <a:rPr lang="fr-FR" dirty="0" smtClean="0">
                <a:latin typeface="Trebuchet MS (Corps)"/>
                <a:cs typeface="Trebuchet MS (Corps)"/>
              </a:rPr>
              <a:t>- Dynamisme </a:t>
            </a:r>
            <a:r>
              <a:rPr lang="fr-FR" dirty="0">
                <a:latin typeface="Trebuchet MS (Corps)"/>
                <a:cs typeface="Trebuchet MS (Corps)"/>
              </a:rPr>
              <a:t>économique</a:t>
            </a:r>
          </a:p>
          <a:p>
            <a:r>
              <a:rPr lang="fr-FR" dirty="0" smtClean="0">
                <a:latin typeface="Trebuchet MS (Corps)"/>
                <a:cs typeface="Trebuchet MS (Corps)"/>
              </a:rPr>
              <a:t>- Possibilité </a:t>
            </a:r>
            <a:r>
              <a:rPr lang="fr-FR" dirty="0">
                <a:latin typeface="Trebuchet MS (Corps)"/>
                <a:cs typeface="Trebuchet MS (Corps)"/>
              </a:rPr>
              <a:t>donnée à des </a:t>
            </a:r>
            <a:r>
              <a:rPr lang="fr-FR" dirty="0" err="1">
                <a:latin typeface="Trebuchet MS (Corps)"/>
                <a:cs typeface="Trebuchet MS (Corps)"/>
              </a:rPr>
              <a:t>Triellois</a:t>
            </a:r>
            <a:r>
              <a:rPr lang="fr-FR" dirty="0">
                <a:latin typeface="Trebuchet MS (Corps)"/>
                <a:cs typeface="Trebuchet MS (Corps)"/>
              </a:rPr>
              <a:t> de travailler près de chez eux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FBB2-424B-404E-A81C-31404A4D42AF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29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>
                <a:latin typeface="Trebuchet MS (Corps)"/>
                <a:cs typeface="Trebuchet MS (Corps)"/>
              </a:rPr>
              <a:t/>
            </a:r>
            <a:br>
              <a:rPr lang="fr-FR" sz="4000" dirty="0">
                <a:latin typeface="Trebuchet MS (Corps)"/>
                <a:cs typeface="Trebuchet MS (Corps)"/>
              </a:rPr>
            </a:br>
            <a:r>
              <a:rPr lang="fr-FR" sz="4000" dirty="0">
                <a:latin typeface="Trebuchet MS (Corps)"/>
                <a:cs typeface="Trebuchet MS (Corps)"/>
              </a:rPr>
              <a:t>Des </a:t>
            </a:r>
            <a:r>
              <a:rPr lang="fr-FR" sz="4000" dirty="0" smtClean="0">
                <a:latin typeface="Trebuchet MS (Corps)"/>
                <a:cs typeface="Trebuchet MS (Corps)"/>
              </a:rPr>
              <a:t>Services </a:t>
            </a:r>
            <a:r>
              <a:rPr lang="fr-FR" sz="4000" dirty="0">
                <a:latin typeface="Trebuchet MS (Corps)"/>
                <a:cs typeface="Trebuchet MS (Corps)"/>
              </a:rPr>
              <a:t>et des </a:t>
            </a:r>
            <a:r>
              <a:rPr lang="fr-FR" sz="4000" dirty="0" smtClean="0">
                <a:latin typeface="Trebuchet MS (Corps)"/>
                <a:cs typeface="Trebuchet MS (Corps)"/>
              </a:rPr>
              <a:t>Commerces </a:t>
            </a:r>
            <a:r>
              <a:rPr lang="fr-FR" sz="4000" dirty="0">
                <a:latin typeface="Trebuchet MS (Corps)"/>
                <a:cs typeface="Trebuchet MS (Corps)"/>
              </a:rPr>
              <a:t>de P</a:t>
            </a:r>
            <a:r>
              <a:rPr lang="fr-FR" sz="4000" dirty="0" smtClean="0">
                <a:latin typeface="Trebuchet MS (Corps)"/>
                <a:cs typeface="Trebuchet MS (Corps)"/>
              </a:rPr>
              <a:t>roximité au Cœur du Smart Parc</a:t>
            </a:r>
            <a:endParaRPr lang="fr-FR" sz="4000" dirty="0">
              <a:latin typeface="Trebuchet MS (Corps)"/>
              <a:cs typeface="Trebuchet MS (Corps)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239889" y="2085604"/>
            <a:ext cx="5305605" cy="879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r>
              <a:rPr lang="fr-FR" sz="2000" b="1" dirty="0" smtClean="0">
                <a:latin typeface="Trebuchet MS (Corps)"/>
                <a:cs typeface="Trebuchet MS (Corps)"/>
              </a:rPr>
              <a:t>UNE CRECHE INTERGENERATIONNELLE DE 20 BERCEAUX</a:t>
            </a:r>
            <a:endParaRPr lang="fr-FR" sz="2000" dirty="0">
              <a:latin typeface="Trebuchet MS (Corps)"/>
              <a:cs typeface="Trebuchet MS (Corps)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494" y="1439954"/>
            <a:ext cx="3207622" cy="213707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9889" y="3693596"/>
            <a:ext cx="8718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 principe de la crèche intergénérationnelle est d’organiser 2 fois par semaine des ateliers conjoints enfants-seniors (habitants du </a:t>
            </a:r>
            <a:r>
              <a:rPr lang="fr-FR" dirty="0" smtClean="0"/>
              <a:t>Smart Parc, </a:t>
            </a:r>
            <a:r>
              <a:rPr lang="fr-FR" dirty="0"/>
              <a:t>résidents de La </a:t>
            </a:r>
            <a:r>
              <a:rPr lang="fr-FR" dirty="0" smtClean="0"/>
              <a:t>Roseraie et autres </a:t>
            </a:r>
            <a:r>
              <a:rPr lang="fr-FR" dirty="0" err="1" smtClean="0"/>
              <a:t>Triellois</a:t>
            </a:r>
            <a:r>
              <a:rPr lang="fr-FR" dirty="0" smtClean="0"/>
              <a:t>…</a:t>
            </a:r>
            <a:r>
              <a:rPr lang="fr-FR" dirty="0"/>
              <a:t>) avec un encadrement spécifique qui permettent –entre autres bénéfices- de rompre l’isolement des personnes âgées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Selon Marie-Jeanne </a:t>
            </a:r>
            <a:r>
              <a:rPr lang="fr-FR" dirty="0" err="1"/>
              <a:t>Galtier</a:t>
            </a:r>
            <a:r>
              <a:rPr lang="fr-FR" dirty="0"/>
              <a:t>, directrice d’une crèche </a:t>
            </a:r>
            <a:r>
              <a:rPr lang="fr-FR" dirty="0" smtClean="0"/>
              <a:t>intergénérationnelle, </a:t>
            </a:r>
            <a:r>
              <a:rPr lang="fr-FR" i="1" dirty="0"/>
              <a:t>« Cette interaction individualisée stimule la personne âgée et apaise l’enfant. Il y a une véritable découverte mutuelle »</a:t>
            </a:r>
            <a:r>
              <a:rPr lang="fr-FR" i="1" dirty="0" smtClean="0"/>
              <a:t>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ED98-6E87-4BB7-A7B7-2FD4E4D4DB6F}" type="datetime1">
              <a:rPr lang="fr-FR" smtClean="0"/>
              <a:t>26/11/2017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53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>
                <a:latin typeface="Trebuchet MS (Corps)"/>
                <a:cs typeface="Trebuchet MS (Corps)"/>
              </a:rPr>
              <a:t/>
            </a:r>
            <a:br>
              <a:rPr lang="fr-FR" sz="4000" dirty="0">
                <a:latin typeface="Trebuchet MS (Corps)"/>
                <a:cs typeface="Trebuchet MS (Corps)"/>
              </a:rPr>
            </a:br>
            <a:r>
              <a:rPr lang="fr-FR" sz="4000" dirty="0">
                <a:latin typeface="Trebuchet MS (Corps)"/>
                <a:cs typeface="Trebuchet MS (Corps)"/>
              </a:rPr>
              <a:t>Des </a:t>
            </a:r>
            <a:r>
              <a:rPr lang="fr-FR" sz="4000" dirty="0" smtClean="0">
                <a:latin typeface="Trebuchet MS (Corps)"/>
                <a:cs typeface="Trebuchet MS (Corps)"/>
              </a:rPr>
              <a:t>Services </a:t>
            </a:r>
            <a:r>
              <a:rPr lang="fr-FR" sz="4000" dirty="0">
                <a:latin typeface="Trebuchet MS (Corps)"/>
                <a:cs typeface="Trebuchet MS (Corps)"/>
              </a:rPr>
              <a:t>et des </a:t>
            </a:r>
            <a:r>
              <a:rPr lang="fr-FR" sz="4000" dirty="0" smtClean="0">
                <a:latin typeface="Trebuchet MS (Corps)"/>
                <a:cs typeface="Trebuchet MS (Corps)"/>
              </a:rPr>
              <a:t>Commerces </a:t>
            </a:r>
            <a:r>
              <a:rPr lang="fr-FR" sz="4000" dirty="0">
                <a:latin typeface="Trebuchet MS (Corps)"/>
                <a:cs typeface="Trebuchet MS (Corps)"/>
              </a:rPr>
              <a:t>de P</a:t>
            </a:r>
            <a:r>
              <a:rPr lang="fr-FR" sz="4000" dirty="0" smtClean="0">
                <a:latin typeface="Trebuchet MS (Corps)"/>
                <a:cs typeface="Trebuchet MS (Corps)"/>
              </a:rPr>
              <a:t>roximité au Cœur du Smart Parc</a:t>
            </a:r>
            <a:endParaRPr lang="fr-FR" sz="4000" dirty="0">
              <a:latin typeface="Trebuchet MS (Corps)"/>
              <a:cs typeface="Trebuchet MS (Corps)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1564498"/>
            <a:ext cx="8229651" cy="33784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b="1" dirty="0"/>
              <a:t>Des expériences positives </a:t>
            </a:r>
            <a:r>
              <a:rPr lang="fr-FR" b="1" dirty="0" smtClean="0"/>
              <a:t>:</a:t>
            </a:r>
            <a:endParaRPr lang="fr-FR" dirty="0"/>
          </a:p>
          <a:p>
            <a:pPr algn="just"/>
            <a:r>
              <a:rPr lang="fr-FR" dirty="0"/>
              <a:t>A Saint-Germain-en-Laye, la crèche </a:t>
            </a:r>
            <a:r>
              <a:rPr lang="fr-FR" dirty="0" err="1"/>
              <a:t>Babilou</a:t>
            </a:r>
            <a:r>
              <a:rPr lang="fr-FR" dirty="0"/>
              <a:t> installée en face d’un EHPAD </a:t>
            </a:r>
            <a:r>
              <a:rPr lang="fr-FR" dirty="0" err="1"/>
              <a:t>Korian</a:t>
            </a:r>
            <a:r>
              <a:rPr lang="fr-FR" dirty="0"/>
              <a:t>, « A Saint-Germain-en-Laye, les retraités </a:t>
            </a:r>
            <a:r>
              <a:rPr lang="fr-FR" dirty="0" err="1"/>
              <a:t>cotoient</a:t>
            </a:r>
            <a:r>
              <a:rPr lang="fr-FR" dirty="0"/>
              <a:t> les bambins au quotidien » </a:t>
            </a:r>
            <a:r>
              <a:rPr lang="fr-FR" dirty="0" smtClean="0"/>
              <a:t>:</a:t>
            </a:r>
          </a:p>
          <a:p>
            <a:pPr algn="just"/>
            <a:r>
              <a:rPr lang="fr-FR" u="sng" dirty="0" smtClean="0">
                <a:hlinkClick r:id="rId4"/>
              </a:rPr>
              <a:t>http</a:t>
            </a:r>
            <a:r>
              <a:rPr lang="fr-FR" u="sng" dirty="0">
                <a:hlinkClick r:id="rId4"/>
              </a:rPr>
              <a:t>://www.leparisien.fr/saint-germain-en-laye-78100/a-saint-germain-en-laye-les-retraites-cotoient-les-bambins-au-quotidien-23-06-2017-7082280.php</a:t>
            </a:r>
            <a:endParaRPr lang="fr-FR" dirty="0"/>
          </a:p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b="1" dirty="0" smtClean="0"/>
              <a:t>CRECHE INTERGENERATIONNELLE : BENEFICES</a:t>
            </a:r>
            <a:endParaRPr lang="fr-FR" dirty="0"/>
          </a:p>
          <a:p>
            <a:pPr algn="just"/>
            <a:r>
              <a:rPr lang="fr-FR" dirty="0" smtClean="0"/>
              <a:t>- Création d’au moins 5 </a:t>
            </a:r>
            <a:r>
              <a:rPr lang="fr-FR" dirty="0"/>
              <a:t>emplois </a:t>
            </a:r>
            <a:r>
              <a:rPr lang="fr-FR" dirty="0" smtClean="0"/>
              <a:t>locaux</a:t>
            </a:r>
          </a:p>
          <a:p>
            <a:pPr algn="just"/>
            <a:r>
              <a:rPr lang="fr-FR" dirty="0" smtClean="0"/>
              <a:t>- Augmentation du nombre de berceaux pour les jeunes familles </a:t>
            </a:r>
            <a:r>
              <a:rPr lang="fr-FR" dirty="0" err="1" smtClean="0"/>
              <a:t>trielloises</a:t>
            </a:r>
            <a:endParaRPr lang="fr-FR" dirty="0"/>
          </a:p>
          <a:p>
            <a:pPr algn="just"/>
            <a:r>
              <a:rPr lang="fr-FR" dirty="0" smtClean="0"/>
              <a:t>- Lien </a:t>
            </a:r>
            <a:r>
              <a:rPr lang="fr-FR" dirty="0"/>
              <a:t>social et intergénérationnel</a:t>
            </a:r>
          </a:p>
          <a:p>
            <a:pPr algn="just"/>
            <a:r>
              <a:rPr lang="fr-FR" dirty="0" smtClean="0"/>
              <a:t>- Un </a:t>
            </a:r>
            <a:r>
              <a:rPr lang="fr-FR" dirty="0"/>
              <a:t>tremplin pour rompre la solitude des personnes âgées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0E1E-13EE-4567-89CC-D1E5BF639250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10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>
                <a:latin typeface="Trebuchet MS (Corps)"/>
                <a:cs typeface="Trebuchet MS (Corps)"/>
              </a:rPr>
              <a:t/>
            </a:r>
            <a:br>
              <a:rPr lang="fr-FR" sz="4000" dirty="0">
                <a:latin typeface="Trebuchet MS (Corps)"/>
                <a:cs typeface="Trebuchet MS (Corps)"/>
              </a:rPr>
            </a:br>
            <a:r>
              <a:rPr lang="fr-FR" sz="4000" dirty="0">
                <a:latin typeface="Trebuchet MS (Corps)"/>
                <a:cs typeface="Trebuchet MS (Corps)"/>
              </a:rPr>
              <a:t>Des </a:t>
            </a:r>
            <a:r>
              <a:rPr lang="fr-FR" sz="4000" dirty="0" smtClean="0">
                <a:latin typeface="Trebuchet MS (Corps)"/>
                <a:cs typeface="Trebuchet MS (Corps)"/>
              </a:rPr>
              <a:t>Services </a:t>
            </a:r>
            <a:r>
              <a:rPr lang="fr-FR" sz="4000" dirty="0">
                <a:latin typeface="Trebuchet MS (Corps)"/>
                <a:cs typeface="Trebuchet MS (Corps)"/>
              </a:rPr>
              <a:t>et des </a:t>
            </a:r>
            <a:r>
              <a:rPr lang="fr-FR" sz="4000" dirty="0" smtClean="0">
                <a:latin typeface="Trebuchet MS (Corps)"/>
                <a:cs typeface="Trebuchet MS (Corps)"/>
              </a:rPr>
              <a:t>Commerces </a:t>
            </a:r>
            <a:r>
              <a:rPr lang="fr-FR" sz="4000" dirty="0">
                <a:latin typeface="Trebuchet MS (Corps)"/>
                <a:cs typeface="Trebuchet MS (Corps)"/>
              </a:rPr>
              <a:t>de P</a:t>
            </a:r>
            <a:r>
              <a:rPr lang="fr-FR" sz="4000" dirty="0" smtClean="0">
                <a:latin typeface="Trebuchet MS (Corps)"/>
                <a:cs typeface="Trebuchet MS (Corps)"/>
              </a:rPr>
              <a:t>roximité au Cœur du Smart Parc</a:t>
            </a:r>
            <a:endParaRPr lang="fr-FR" sz="4000" dirty="0">
              <a:latin typeface="Trebuchet MS (Corps)"/>
              <a:cs typeface="Trebuchet MS (Corps)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239889" y="2085604"/>
            <a:ext cx="5305605" cy="879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r>
              <a:rPr lang="fr-FR" sz="2000" b="1" dirty="0" smtClean="0">
                <a:latin typeface="Trebuchet MS (Corps)"/>
                <a:cs typeface="Trebuchet MS (Corps)"/>
              </a:rPr>
              <a:t>UN CABINET DE MEDECINES DOUCES</a:t>
            </a:r>
            <a:endParaRPr lang="fr-FR" sz="2000" dirty="0">
              <a:latin typeface="Trebuchet MS (Corps)"/>
              <a:cs typeface="Trebuchet MS (Corps)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47" y="1439953"/>
            <a:ext cx="2414297" cy="241429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9889" y="4018105"/>
            <a:ext cx="871805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Aujourd’hui l’importance de la médecine </a:t>
            </a:r>
            <a:r>
              <a:rPr lang="fr-FR" dirty="0" smtClean="0"/>
              <a:t>douce est reconnue de tous, </a:t>
            </a:r>
            <a:r>
              <a:rPr lang="fr-FR" dirty="0"/>
              <a:t>en accompagnement voire </a:t>
            </a:r>
            <a:r>
              <a:rPr lang="fr-FR" dirty="0" smtClean="0"/>
              <a:t>même en </a:t>
            </a:r>
            <a:r>
              <a:rPr lang="fr-FR" dirty="0"/>
              <a:t>remplacement des traitements </a:t>
            </a:r>
            <a:r>
              <a:rPr lang="fr-FR" dirty="0" smtClean="0"/>
              <a:t>allopathiques -pour les pathologies les moins graves. Réflexologues, </a:t>
            </a:r>
            <a:r>
              <a:rPr lang="fr-FR" dirty="0"/>
              <a:t>énergéticiens, sophrologues, acupuncteurs, </a:t>
            </a:r>
            <a:r>
              <a:rPr lang="fr-FR" dirty="0" err="1"/>
              <a:t>etc</a:t>
            </a:r>
            <a:r>
              <a:rPr lang="fr-FR" dirty="0"/>
              <a:t> : le cabinet de médecine douce permet de regrouper les métiers sur un même lieu, </a:t>
            </a:r>
            <a:r>
              <a:rPr lang="fr-FR" dirty="0" smtClean="0"/>
              <a:t>au Smart Parc, et de pouvoir consulter les praticiens en toute confiance.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AC-1433-456C-9878-BAED2F1AB3EF}" type="datetime1">
              <a:rPr lang="fr-FR" smtClean="0"/>
              <a:t>26/11/2017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31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>
                <a:latin typeface="Trebuchet MS (Corps)"/>
                <a:cs typeface="Trebuchet MS (Corps)"/>
              </a:rPr>
              <a:t/>
            </a:r>
            <a:br>
              <a:rPr lang="fr-FR" sz="4000" dirty="0">
                <a:latin typeface="Trebuchet MS (Corps)"/>
                <a:cs typeface="Trebuchet MS (Corps)"/>
              </a:rPr>
            </a:br>
            <a:r>
              <a:rPr lang="fr-FR" sz="4000" dirty="0">
                <a:latin typeface="Trebuchet MS (Corps)"/>
                <a:cs typeface="Trebuchet MS (Corps)"/>
              </a:rPr>
              <a:t>Des </a:t>
            </a:r>
            <a:r>
              <a:rPr lang="fr-FR" sz="4000" dirty="0" smtClean="0">
                <a:latin typeface="Trebuchet MS (Corps)"/>
                <a:cs typeface="Trebuchet MS (Corps)"/>
              </a:rPr>
              <a:t>Services </a:t>
            </a:r>
            <a:r>
              <a:rPr lang="fr-FR" sz="4000" dirty="0">
                <a:latin typeface="Trebuchet MS (Corps)"/>
                <a:cs typeface="Trebuchet MS (Corps)"/>
              </a:rPr>
              <a:t>et des </a:t>
            </a:r>
            <a:r>
              <a:rPr lang="fr-FR" sz="4000" dirty="0" smtClean="0">
                <a:latin typeface="Trebuchet MS (Corps)"/>
                <a:cs typeface="Trebuchet MS (Corps)"/>
              </a:rPr>
              <a:t>Commerces </a:t>
            </a:r>
            <a:r>
              <a:rPr lang="fr-FR" sz="4000" dirty="0">
                <a:latin typeface="Trebuchet MS (Corps)"/>
                <a:cs typeface="Trebuchet MS (Corps)"/>
              </a:rPr>
              <a:t>de P</a:t>
            </a:r>
            <a:r>
              <a:rPr lang="fr-FR" sz="4000" dirty="0" smtClean="0">
                <a:latin typeface="Trebuchet MS (Corps)"/>
                <a:cs typeface="Trebuchet MS (Corps)"/>
              </a:rPr>
              <a:t>roximité au Cœur du Smart Parc</a:t>
            </a:r>
            <a:endParaRPr lang="fr-FR" sz="4000" dirty="0">
              <a:latin typeface="Trebuchet MS (Corps)"/>
              <a:cs typeface="Trebuchet MS (Corps)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2124334"/>
            <a:ext cx="8229651" cy="33784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r>
              <a:rPr lang="fr-FR" b="1" dirty="0"/>
              <a:t>Des expériences positives </a:t>
            </a:r>
            <a:r>
              <a:rPr lang="fr-FR" b="1" dirty="0" smtClean="0"/>
              <a:t>à côté de chez nous</a:t>
            </a:r>
            <a:endParaRPr lang="fr-FR" dirty="0"/>
          </a:p>
          <a:p>
            <a:r>
              <a:rPr lang="fr-FR" dirty="0"/>
              <a:t>Le centre de bien-être Cœurs à Corps, à Pontoise : </a:t>
            </a:r>
            <a:r>
              <a:rPr lang="fr-FR" u="sng" dirty="0">
                <a:hlinkClick r:id="rId4"/>
              </a:rPr>
              <a:t>https://www.coeursacorps.com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b="1" dirty="0" smtClean="0"/>
              <a:t>CABINET DE MEDECINES DOUCES : BENEFICES</a:t>
            </a:r>
            <a:endParaRPr lang="fr-FR" dirty="0"/>
          </a:p>
          <a:p>
            <a:r>
              <a:rPr lang="fr-FR" dirty="0"/>
              <a:t>-Création </a:t>
            </a:r>
            <a:r>
              <a:rPr lang="fr-FR" dirty="0" smtClean="0"/>
              <a:t>d’au moins 6 </a:t>
            </a:r>
            <a:r>
              <a:rPr lang="fr-FR" dirty="0"/>
              <a:t>emplois locaux</a:t>
            </a:r>
          </a:p>
          <a:p>
            <a:r>
              <a:rPr lang="fr-FR" dirty="0" smtClean="0"/>
              <a:t>-Complément utile à l’offre des médecins </a:t>
            </a:r>
            <a:r>
              <a:rPr lang="fr-FR" dirty="0" err="1" smtClean="0"/>
              <a:t>triellois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34-420B-4BA5-91EE-BBFECE835F66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98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>
                <a:latin typeface="Trebuchet MS (Corps)"/>
                <a:cs typeface="Trebuchet MS (Corps)"/>
              </a:rPr>
              <a:t/>
            </a:r>
            <a:br>
              <a:rPr lang="fr-FR" sz="4000" dirty="0">
                <a:latin typeface="Trebuchet MS (Corps)"/>
                <a:cs typeface="Trebuchet MS (Corps)"/>
              </a:rPr>
            </a:br>
            <a:r>
              <a:rPr lang="fr-FR" sz="4000" dirty="0">
                <a:latin typeface="Trebuchet MS (Corps)"/>
                <a:cs typeface="Trebuchet MS (Corps)"/>
              </a:rPr>
              <a:t>Des </a:t>
            </a:r>
            <a:r>
              <a:rPr lang="fr-FR" sz="4000" dirty="0" smtClean="0">
                <a:latin typeface="Trebuchet MS (Corps)"/>
                <a:cs typeface="Trebuchet MS (Corps)"/>
              </a:rPr>
              <a:t>Services </a:t>
            </a:r>
            <a:r>
              <a:rPr lang="fr-FR" sz="4000" dirty="0">
                <a:latin typeface="Trebuchet MS (Corps)"/>
                <a:cs typeface="Trebuchet MS (Corps)"/>
              </a:rPr>
              <a:t>et des </a:t>
            </a:r>
            <a:r>
              <a:rPr lang="fr-FR" sz="4000" dirty="0" smtClean="0">
                <a:latin typeface="Trebuchet MS (Corps)"/>
                <a:cs typeface="Trebuchet MS (Corps)"/>
              </a:rPr>
              <a:t>Commerces </a:t>
            </a:r>
            <a:r>
              <a:rPr lang="fr-FR" sz="4000" dirty="0">
                <a:latin typeface="Trebuchet MS (Corps)"/>
                <a:cs typeface="Trebuchet MS (Corps)"/>
              </a:rPr>
              <a:t>de P</a:t>
            </a:r>
            <a:r>
              <a:rPr lang="fr-FR" sz="4000" dirty="0" smtClean="0">
                <a:latin typeface="Trebuchet MS (Corps)"/>
                <a:cs typeface="Trebuchet MS (Corps)"/>
              </a:rPr>
              <a:t>roximité au Cœur du Smart Parc</a:t>
            </a:r>
            <a:endParaRPr lang="fr-FR" sz="4000" dirty="0">
              <a:latin typeface="Trebuchet MS (Corps)"/>
              <a:cs typeface="Trebuchet MS (Corps)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239889" y="2085604"/>
            <a:ext cx="5305605" cy="879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r>
              <a:rPr lang="fr-FR" sz="2000" b="1" dirty="0" smtClean="0">
                <a:latin typeface="Trebuchet MS (Corps)"/>
                <a:cs typeface="Trebuchet MS (Corps)"/>
              </a:rPr>
              <a:t>UNE EPICERIE COLLABORATIVE</a:t>
            </a:r>
            <a:endParaRPr lang="fr-FR" sz="2000" dirty="0">
              <a:latin typeface="Trebuchet MS (Corps)"/>
              <a:cs typeface="Trebuchet MS (Corps)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99" y="1606458"/>
            <a:ext cx="3710917" cy="20871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9889" y="3900223"/>
            <a:ext cx="871805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De plus en plus de supermarchés et épiceries coopératifs se créent aujourd’hui sur tout le territoire car les Français veulent consommer autrement.</a:t>
            </a:r>
          </a:p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dirty="0"/>
              <a:t>Avec leur épicerie collaborative qui vendra les produits cultivés en </a:t>
            </a:r>
            <a:r>
              <a:rPr lang="fr-FR" dirty="0" err="1"/>
              <a:t>permaculture</a:t>
            </a:r>
            <a:r>
              <a:rPr lang="fr-FR" dirty="0"/>
              <a:t> sur </a:t>
            </a:r>
            <a:r>
              <a:rPr lang="fr-FR" dirty="0" smtClean="0"/>
              <a:t>le Smart </a:t>
            </a:r>
            <a:r>
              <a:rPr lang="fr-FR" dirty="0"/>
              <a:t>Parc </a:t>
            </a:r>
            <a:r>
              <a:rPr lang="fr-FR" dirty="0" smtClean="0"/>
              <a:t>et </a:t>
            </a:r>
            <a:r>
              <a:rPr lang="fr-FR" dirty="0"/>
              <a:t>autres produits locaux, bios les </a:t>
            </a:r>
            <a:r>
              <a:rPr lang="fr-FR" dirty="0" err="1"/>
              <a:t>Triellois</a:t>
            </a:r>
            <a:r>
              <a:rPr lang="fr-FR" dirty="0"/>
              <a:t> pourront consommer responsable sans avoir à prendre leur voiture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44F9-ECD5-4004-8AA2-50C283974744}" type="datetime1">
              <a:rPr lang="fr-FR" smtClean="0"/>
              <a:t>26/11/2017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6286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>
                <a:latin typeface="Trebuchet MS (Corps)"/>
                <a:cs typeface="Trebuchet MS (Corps)"/>
              </a:rPr>
              <a:t/>
            </a:r>
            <a:br>
              <a:rPr lang="fr-FR" sz="4000" dirty="0">
                <a:latin typeface="Trebuchet MS (Corps)"/>
                <a:cs typeface="Trebuchet MS (Corps)"/>
              </a:rPr>
            </a:br>
            <a:r>
              <a:rPr lang="fr-FR" sz="4000" dirty="0">
                <a:latin typeface="Trebuchet MS (Corps)"/>
                <a:cs typeface="Trebuchet MS (Corps)"/>
              </a:rPr>
              <a:t>Des </a:t>
            </a:r>
            <a:r>
              <a:rPr lang="fr-FR" sz="4000" dirty="0" smtClean="0">
                <a:latin typeface="Trebuchet MS (Corps)"/>
                <a:cs typeface="Trebuchet MS (Corps)"/>
              </a:rPr>
              <a:t>Services </a:t>
            </a:r>
            <a:r>
              <a:rPr lang="fr-FR" sz="4000" dirty="0">
                <a:latin typeface="Trebuchet MS (Corps)"/>
                <a:cs typeface="Trebuchet MS (Corps)"/>
              </a:rPr>
              <a:t>et des </a:t>
            </a:r>
            <a:r>
              <a:rPr lang="fr-FR" sz="4000" dirty="0" smtClean="0">
                <a:latin typeface="Trebuchet MS (Corps)"/>
                <a:cs typeface="Trebuchet MS (Corps)"/>
              </a:rPr>
              <a:t>Commerces </a:t>
            </a:r>
            <a:r>
              <a:rPr lang="fr-FR" sz="4000" dirty="0">
                <a:latin typeface="Trebuchet MS (Corps)"/>
                <a:cs typeface="Trebuchet MS (Corps)"/>
              </a:rPr>
              <a:t>de P</a:t>
            </a:r>
            <a:r>
              <a:rPr lang="fr-FR" sz="4000" dirty="0" smtClean="0">
                <a:latin typeface="Trebuchet MS (Corps)"/>
                <a:cs typeface="Trebuchet MS (Corps)"/>
              </a:rPr>
              <a:t>roximité au Cœur du Smart Parc</a:t>
            </a:r>
            <a:endParaRPr lang="fr-FR" sz="4000" dirty="0">
              <a:latin typeface="Trebuchet MS (Corps)"/>
              <a:cs typeface="Trebuchet MS (Corps)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1742006"/>
            <a:ext cx="8229651" cy="33784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b="1" dirty="0"/>
              <a:t>Des expériences positives </a:t>
            </a:r>
            <a:r>
              <a:rPr lang="fr-FR" b="1" dirty="0" smtClean="0"/>
              <a:t>notamment </a:t>
            </a:r>
            <a:r>
              <a:rPr lang="fr-FR" b="1" dirty="0" err="1" smtClean="0"/>
              <a:t>voisinnes</a:t>
            </a:r>
            <a:r>
              <a:rPr lang="fr-FR" b="1" dirty="0" smtClean="0"/>
              <a:t> </a:t>
            </a:r>
            <a:r>
              <a:rPr lang="fr-FR" b="1" dirty="0" smtClean="0"/>
              <a:t>de chez nous,</a:t>
            </a:r>
            <a:r>
              <a:rPr lang="fr-FR" dirty="0" smtClean="0"/>
              <a:t> L’Epicerie </a:t>
            </a:r>
            <a:r>
              <a:rPr lang="fr-FR" dirty="0"/>
              <a:t>Collaborative à Carrières-sous-Poissy </a:t>
            </a:r>
            <a:r>
              <a:rPr lang="fr-FR" dirty="0" smtClean="0"/>
              <a:t>:</a:t>
            </a:r>
          </a:p>
          <a:p>
            <a:pPr algn="just"/>
            <a:r>
              <a:rPr lang="fr-FR" u="sng" dirty="0" smtClean="0">
                <a:hlinkClick r:id="rId4"/>
              </a:rPr>
              <a:t>http</a:t>
            </a:r>
            <a:r>
              <a:rPr lang="fr-FR" u="sng" dirty="0">
                <a:hlinkClick r:id="rId4"/>
              </a:rPr>
              <a:t>://</a:t>
            </a:r>
            <a:r>
              <a:rPr lang="fr-FR" u="sng" dirty="0" smtClean="0">
                <a:hlinkClick r:id="rId4"/>
              </a:rPr>
              <a:t>www.lepiceriecollaborative.fr</a:t>
            </a:r>
            <a:endParaRPr lang="fr-FR" u="sng" dirty="0" smtClean="0"/>
          </a:p>
          <a:p>
            <a:pPr algn="just"/>
            <a:endParaRPr lang="fr-FR" u="sng" dirty="0" smtClean="0"/>
          </a:p>
          <a:p>
            <a:pPr algn="just"/>
            <a:endParaRPr lang="fr-FR" u="sng" dirty="0"/>
          </a:p>
          <a:p>
            <a:pPr algn="just"/>
            <a:r>
              <a:rPr lang="fr-FR" b="1" dirty="0" smtClean="0"/>
              <a:t>EPICERIE COLLABORATIVE : BENEFICES</a:t>
            </a:r>
            <a:endParaRPr lang="fr-FR" dirty="0"/>
          </a:p>
          <a:p>
            <a:pPr algn="just"/>
            <a:r>
              <a:rPr lang="fr-FR" dirty="0" smtClean="0"/>
              <a:t>- Création d’au moins 3 </a:t>
            </a:r>
            <a:r>
              <a:rPr lang="fr-FR" dirty="0"/>
              <a:t>emplois locaux</a:t>
            </a:r>
          </a:p>
          <a:p>
            <a:pPr algn="just"/>
            <a:r>
              <a:rPr lang="fr-FR" dirty="0" smtClean="0"/>
              <a:t>- Vente </a:t>
            </a:r>
            <a:r>
              <a:rPr lang="fr-FR" dirty="0"/>
              <a:t>des produits cultivés en </a:t>
            </a:r>
            <a:r>
              <a:rPr lang="fr-FR" dirty="0" err="1"/>
              <a:t>permaculture</a:t>
            </a:r>
            <a:r>
              <a:rPr lang="fr-FR" dirty="0"/>
              <a:t> sur </a:t>
            </a:r>
            <a:r>
              <a:rPr lang="fr-FR" dirty="0" smtClean="0"/>
              <a:t>le Smart Parc</a:t>
            </a:r>
            <a:endParaRPr lang="fr-FR" dirty="0"/>
          </a:p>
          <a:p>
            <a:pPr algn="just"/>
            <a:r>
              <a:rPr lang="fr-FR" dirty="0" smtClean="0"/>
              <a:t>- Mise </a:t>
            </a:r>
            <a:r>
              <a:rPr lang="fr-FR" dirty="0"/>
              <a:t>en valeur de la consommation de produits bios et locaux</a:t>
            </a:r>
          </a:p>
          <a:p>
            <a:pPr algn="just"/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AB7-5FDE-48F9-9F61-D8878B16F45C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697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941234" y="3509941"/>
            <a:ext cx="7252008" cy="882119"/>
          </a:xfrm>
        </p:spPr>
        <p:txBody>
          <a:bodyPr/>
          <a:lstStyle/>
          <a:p>
            <a:pPr algn="ctr"/>
            <a:r>
              <a:rPr lang="fr-FR" dirty="0" smtClean="0"/>
              <a:t>UN PROJET URBAIN INNOVANT</a:t>
            </a:r>
          </a:p>
          <a:p>
            <a:pPr algn="ctr"/>
            <a:r>
              <a:rPr lang="fr-FR" dirty="0" smtClean="0"/>
              <a:t>PAR LES TRIELLOIS POUR LES TRIELLOIS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59453" y="1917035"/>
            <a:ext cx="861656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fr-FR" dirty="0" smtClean="0"/>
              <a:t>SMART PARC DE TRIEL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B7EC-D926-4CA1-A855-EA9594D3068D}" type="datetime1">
              <a:rPr lang="fr-FR" smtClean="0"/>
              <a:t>26/11/2017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2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>
                <a:latin typeface="Trebuchet MS (Corps)"/>
                <a:cs typeface="Trebuchet MS (Corps)"/>
              </a:rPr>
              <a:t/>
            </a:r>
            <a:br>
              <a:rPr lang="fr-FR" sz="4000" dirty="0">
                <a:latin typeface="Trebuchet MS (Corps)"/>
                <a:cs typeface="Trebuchet MS (Corps)"/>
              </a:rPr>
            </a:br>
            <a:r>
              <a:rPr lang="fr-FR" sz="4000" dirty="0">
                <a:latin typeface="Trebuchet MS (Corps)"/>
                <a:cs typeface="Trebuchet MS (Corps)"/>
              </a:rPr>
              <a:t>Des </a:t>
            </a:r>
            <a:r>
              <a:rPr lang="fr-FR" sz="4000" dirty="0" smtClean="0">
                <a:latin typeface="Trebuchet MS (Corps)"/>
                <a:cs typeface="Trebuchet MS (Corps)"/>
              </a:rPr>
              <a:t>Services </a:t>
            </a:r>
            <a:r>
              <a:rPr lang="fr-FR" sz="4000" dirty="0">
                <a:latin typeface="Trebuchet MS (Corps)"/>
                <a:cs typeface="Trebuchet MS (Corps)"/>
              </a:rPr>
              <a:t>et des </a:t>
            </a:r>
            <a:r>
              <a:rPr lang="fr-FR" sz="4000" dirty="0" smtClean="0">
                <a:latin typeface="Trebuchet MS (Corps)"/>
                <a:cs typeface="Trebuchet MS (Corps)"/>
              </a:rPr>
              <a:t>Commerces </a:t>
            </a:r>
            <a:r>
              <a:rPr lang="fr-FR" sz="4000" dirty="0">
                <a:latin typeface="Trebuchet MS (Corps)"/>
                <a:cs typeface="Trebuchet MS (Corps)"/>
              </a:rPr>
              <a:t>de P</a:t>
            </a:r>
            <a:r>
              <a:rPr lang="fr-FR" sz="4000" dirty="0" smtClean="0">
                <a:latin typeface="Trebuchet MS (Corps)"/>
                <a:cs typeface="Trebuchet MS (Corps)"/>
              </a:rPr>
              <a:t>roximité au Cœur du Smart Parc</a:t>
            </a:r>
            <a:endParaRPr lang="fr-FR" sz="4000" dirty="0">
              <a:latin typeface="Trebuchet MS (Corps)"/>
              <a:cs typeface="Trebuchet MS (Corps)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239890" y="2085604"/>
            <a:ext cx="4648746" cy="879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r>
              <a:rPr lang="fr-FR" sz="2000" b="1" dirty="0" smtClean="0">
                <a:latin typeface="Trebuchet MS (Corps)"/>
                <a:cs typeface="Trebuchet MS (Corps)"/>
              </a:rPr>
              <a:t>UN CAFE RESTAURANT ECO RESPONSABLE</a:t>
            </a:r>
            <a:endParaRPr lang="fr-FR" sz="2000" dirty="0">
              <a:latin typeface="Trebuchet MS (Corps)"/>
              <a:cs typeface="Trebuchet MS (Corps)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61" y="1606458"/>
            <a:ext cx="3893282" cy="25875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9890" y="4349470"/>
            <a:ext cx="8718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Un lieu convivial où aimeront se retrouver les </a:t>
            </a:r>
            <a:r>
              <a:rPr lang="fr-FR" dirty="0" err="1" smtClean="0"/>
              <a:t>Triellois</a:t>
            </a:r>
            <a:r>
              <a:rPr lang="fr-FR" dirty="0" smtClean="0"/>
              <a:t> pour une boisson ou un repas.</a:t>
            </a:r>
          </a:p>
          <a:p>
            <a:pPr algn="just"/>
            <a:endParaRPr lang="fr-FR" dirty="0"/>
          </a:p>
          <a:p>
            <a:pPr algn="just"/>
            <a:r>
              <a:rPr lang="fr-FR" b="1" dirty="0" smtClean="0"/>
              <a:t>CAFE RESTAURANT ECO RESPONSABLE : </a:t>
            </a:r>
            <a:r>
              <a:rPr lang="fr-FR" b="1" dirty="0"/>
              <a:t>BENEFICES</a:t>
            </a:r>
            <a:endParaRPr lang="fr-FR" dirty="0"/>
          </a:p>
          <a:p>
            <a:pPr algn="just"/>
            <a:r>
              <a:rPr lang="fr-FR" dirty="0" smtClean="0"/>
              <a:t>- Création </a:t>
            </a:r>
            <a:r>
              <a:rPr lang="fr-FR" dirty="0"/>
              <a:t>d’au moins 3 emplois </a:t>
            </a:r>
            <a:r>
              <a:rPr lang="fr-FR" dirty="0" smtClean="0"/>
              <a:t>locaux</a:t>
            </a:r>
          </a:p>
          <a:p>
            <a:pPr algn="just"/>
            <a:r>
              <a:rPr lang="fr-FR" dirty="0"/>
              <a:t>- Mise en valeur de la consommation de produits bios et </a:t>
            </a:r>
            <a:r>
              <a:rPr lang="fr-FR" dirty="0" smtClean="0"/>
              <a:t>locaux</a:t>
            </a:r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8378-B5E1-41DB-8F9B-466EF9C33D97}" type="datetime1">
              <a:rPr lang="fr-FR" smtClean="0"/>
              <a:t>26/11/2017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5165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>
                <a:latin typeface="Trebuchet MS (Corps)"/>
                <a:cs typeface="Trebuchet MS (Corps)"/>
              </a:rPr>
              <a:t/>
            </a:r>
            <a:br>
              <a:rPr lang="fr-FR" sz="4000" dirty="0">
                <a:latin typeface="Trebuchet MS (Corps)"/>
                <a:cs typeface="Trebuchet MS (Corps)"/>
              </a:rPr>
            </a:br>
            <a:r>
              <a:rPr lang="fr-FR" sz="4000" dirty="0">
                <a:latin typeface="Trebuchet MS (Corps)"/>
                <a:cs typeface="Trebuchet MS (Corps)"/>
              </a:rPr>
              <a:t>Des </a:t>
            </a:r>
            <a:r>
              <a:rPr lang="fr-FR" sz="4000" dirty="0" smtClean="0">
                <a:latin typeface="Trebuchet MS (Corps)"/>
                <a:cs typeface="Trebuchet MS (Corps)"/>
              </a:rPr>
              <a:t>Services </a:t>
            </a:r>
            <a:r>
              <a:rPr lang="fr-FR" sz="4000" dirty="0">
                <a:latin typeface="Trebuchet MS (Corps)"/>
                <a:cs typeface="Trebuchet MS (Corps)"/>
              </a:rPr>
              <a:t>et des </a:t>
            </a:r>
            <a:r>
              <a:rPr lang="fr-FR" sz="4000" dirty="0" smtClean="0">
                <a:latin typeface="Trebuchet MS (Corps)"/>
                <a:cs typeface="Trebuchet MS (Corps)"/>
              </a:rPr>
              <a:t>Commerces </a:t>
            </a:r>
            <a:r>
              <a:rPr lang="fr-FR" sz="4000" dirty="0">
                <a:latin typeface="Trebuchet MS (Corps)"/>
                <a:cs typeface="Trebuchet MS (Corps)"/>
              </a:rPr>
              <a:t>de P</a:t>
            </a:r>
            <a:r>
              <a:rPr lang="fr-FR" sz="4000" dirty="0" smtClean="0">
                <a:latin typeface="Trebuchet MS (Corps)"/>
                <a:cs typeface="Trebuchet MS (Corps)"/>
              </a:rPr>
              <a:t>roximité au Cœur du Smart Parc</a:t>
            </a:r>
            <a:endParaRPr lang="fr-FR" sz="4000" dirty="0">
              <a:latin typeface="Trebuchet MS (Corps)"/>
              <a:cs typeface="Trebuchet MS (Corps)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239889" y="1771549"/>
            <a:ext cx="8718056" cy="879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ctr"/>
            <a:r>
              <a:rPr lang="fr-FR" sz="2000" b="1" dirty="0"/>
              <a:t>Et pour parfaire la convivialité unique du lieu :</a:t>
            </a:r>
            <a:endParaRPr lang="fr-FR" sz="2000" dirty="0"/>
          </a:p>
          <a:p>
            <a:pPr algn="ctr"/>
            <a:r>
              <a:rPr lang="fr-FR" sz="2000" b="1" dirty="0"/>
              <a:t>Des animations pour les petits et les grands </a:t>
            </a:r>
            <a:r>
              <a:rPr lang="fr-FR" sz="2000" b="1" dirty="0" smtClean="0"/>
              <a:t>!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b="1" dirty="0" smtClean="0"/>
              <a:t>Une Araignée géante &amp; un Kiosque à musique</a:t>
            </a:r>
            <a:endParaRPr lang="fr-FR" sz="2000" dirty="0"/>
          </a:p>
        </p:txBody>
      </p:sp>
      <p:pic>
        <p:nvPicPr>
          <p:cNvPr id="4" name="Image 3" descr="IMG_143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8" y="3403196"/>
            <a:ext cx="3752486" cy="2814365"/>
          </a:xfrm>
          <a:prstGeom prst="rect">
            <a:avLst/>
          </a:prstGeom>
        </p:spPr>
      </p:pic>
      <p:pic>
        <p:nvPicPr>
          <p:cNvPr id="5" name="Image 4" descr="kiosque-a-musique-de-la-place-leon-blum-marseille-4-848x56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21" y="3403196"/>
            <a:ext cx="4062988" cy="2711853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1A5D-CA1A-4796-9B9E-CC3C1791BCFF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5510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0163" y="4372167"/>
            <a:ext cx="7315200" cy="1600007"/>
          </a:xfrm>
        </p:spPr>
        <p:txBody>
          <a:bodyPr/>
          <a:lstStyle/>
          <a:p>
            <a:r>
              <a:rPr lang="fr-FR" dirty="0" smtClean="0"/>
              <a:t>Une agriculture urbaine au sein du Smart Parc</a:t>
            </a:r>
            <a:endParaRPr lang="fr-FR" dirty="0"/>
          </a:p>
        </p:txBody>
      </p:sp>
      <p:pic>
        <p:nvPicPr>
          <p:cNvPr id="8196" name="Picture 4" descr="https://maisonagricultureurbaine.files.wordpress.com/2014/10/jardins-492x268.png?w=1000&amp;h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1560" y="681089"/>
            <a:ext cx="6092190" cy="3318510"/>
          </a:xfrm>
          <a:prstGeom prst="rect">
            <a:avLst/>
          </a:prstGeom>
          <a:noFill/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05C2-4DB2-425A-8110-E551D4E5A8A0}" type="datetime1">
              <a:rPr lang="fr-FR" smtClean="0"/>
              <a:t>26/11/2017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4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272143"/>
            <a:ext cx="8546407" cy="729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>
                <a:sym typeface="Source Sans Pro Light"/>
              </a:rPr>
              <a:t>Les Objectifs du Projet Agriculture</a:t>
            </a:r>
            <a:endParaRPr lang="fr-FR" sz="4000" dirty="0">
              <a:solidFill>
                <a:srgbClr val="FFFFFF"/>
              </a:solidFill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6" name="Shape 170"/>
          <p:cNvSpPr txBox="1"/>
          <p:nvPr/>
        </p:nvSpPr>
        <p:spPr>
          <a:xfrm>
            <a:off x="411538" y="2165298"/>
            <a:ext cx="8229651" cy="33784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just">
              <a:buFontTx/>
              <a:buChar char="-"/>
            </a:pPr>
            <a:r>
              <a:rPr lang="fr-FR" dirty="0" smtClean="0">
                <a:latin typeface="Trebuchet MS (Corps)"/>
                <a:cs typeface="Trebuchet MS (Corps)"/>
              </a:rPr>
              <a:t> Relancer l’agriculture à Triel par des modes de culture innovants et respectueux de la nature tel que la Permaculture</a:t>
            </a:r>
          </a:p>
          <a:p>
            <a:pPr algn="just"/>
            <a:endParaRPr lang="fr-FR" dirty="0" smtClean="0">
              <a:latin typeface="Trebuchet MS (Corps)"/>
              <a:cs typeface="Trebuchet MS (Corps)"/>
            </a:endParaRPr>
          </a:p>
          <a:p>
            <a:pPr algn="just">
              <a:buFontTx/>
              <a:buChar char="-"/>
            </a:pPr>
            <a:r>
              <a:rPr lang="fr-FR" dirty="0" smtClean="0">
                <a:latin typeface="Trebuchet MS (Corps)"/>
                <a:cs typeface="Trebuchet MS (Corps)"/>
              </a:rPr>
              <a:t>Contribuer à l’autonomie alimentaire des riverains et approvisionner en circuit-court  l’épicerie collaborative, cantine scolaire …</a:t>
            </a:r>
          </a:p>
          <a:p>
            <a:pPr algn="just">
              <a:buFontTx/>
              <a:buChar char="-"/>
            </a:pPr>
            <a:endParaRPr lang="fr-FR" dirty="0">
              <a:latin typeface="Trebuchet MS (Corps)"/>
              <a:cs typeface="Trebuchet MS (Corps)"/>
            </a:endParaRPr>
          </a:p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-Développer l’attractivité des activités agricoles auprès des publics en insertion professionnelle et créer des emplois</a:t>
            </a:r>
          </a:p>
          <a:p>
            <a:pPr algn="just"/>
            <a:endParaRPr lang="fr-FR" dirty="0">
              <a:latin typeface="Trebuchet MS (Corps)"/>
              <a:cs typeface="Trebuchet MS (Corps)"/>
            </a:endParaRPr>
          </a:p>
          <a:p>
            <a:pPr algn="just">
              <a:buFontTx/>
              <a:buChar char="-"/>
            </a:pPr>
            <a:r>
              <a:rPr lang="fr-FR" dirty="0" smtClean="0">
                <a:latin typeface="Trebuchet MS (Corps)"/>
                <a:cs typeface="Trebuchet MS (Corps)"/>
              </a:rPr>
              <a:t>Offrir </a:t>
            </a:r>
            <a:r>
              <a:rPr lang="fr-FR" dirty="0">
                <a:latin typeface="Trebuchet MS (Corps)"/>
                <a:cs typeface="Trebuchet MS (Corps)"/>
              </a:rPr>
              <a:t>aux Triellois un espace de </a:t>
            </a:r>
            <a:r>
              <a:rPr lang="fr-FR" dirty="0" smtClean="0">
                <a:latin typeface="Trebuchet MS (Corps)"/>
                <a:cs typeface="Trebuchet MS (Corps)"/>
              </a:rPr>
              <a:t>jardins partagés</a:t>
            </a:r>
          </a:p>
          <a:p>
            <a:pPr algn="just"/>
            <a:endParaRPr lang="fr-FR" dirty="0">
              <a:latin typeface="Trebuchet MS (Corps)"/>
              <a:cs typeface="Trebuchet MS (Corps)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3137-7373-428A-BBE5-4479B0E96460}" type="datetime1">
              <a:rPr lang="fr-FR" smtClean="0"/>
              <a:t>26/11/2017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3255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489858"/>
            <a:ext cx="8546407" cy="729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Un Projet Alimentaire Territorial à Elaborer en Partenariat</a:t>
            </a:r>
            <a:endParaRPr lang="fr-FR" sz="4000" dirty="0">
              <a:solidFill>
                <a:srgbClr val="FFFFFF"/>
              </a:solidFill>
              <a:ea typeface="Source Sans Pro Light"/>
              <a:cs typeface="Trebuchet MS"/>
              <a:sym typeface="Source Sans Pro Ligh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4016" y="1638292"/>
            <a:ext cx="5462016" cy="425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8CAD-DA2F-4D77-AC17-9B7E67DDE929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702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290287"/>
            <a:ext cx="8546407" cy="729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Une Ferme en </a:t>
            </a:r>
            <a:r>
              <a:rPr lang="fr-FR" sz="4000" dirty="0" err="1" smtClean="0">
                <a:sym typeface="Source Sans Pro Light"/>
              </a:rPr>
              <a:t>Permaculture</a:t>
            </a:r>
            <a:endParaRPr lang="fr-FR" sz="4000" dirty="0">
              <a:solidFill>
                <a:srgbClr val="FFFFFF"/>
              </a:solidFill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9889" y="4694872"/>
            <a:ext cx="8718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Sur 5000 m², une production de  3000 paniers par an et 5 emplois directs</a:t>
            </a:r>
            <a:endParaRPr lang="fr-FR" i="1" dirty="0" smtClean="0">
              <a:latin typeface="Trebuchet MS (Corps)"/>
              <a:cs typeface="Trebuchet MS (Corps)"/>
            </a:endParaRPr>
          </a:p>
          <a:p>
            <a:pPr algn="just"/>
            <a:endParaRPr lang="fr-FR" i="1" dirty="0" smtClean="0">
              <a:latin typeface="Trebuchet MS (Corps)"/>
              <a:cs typeface="Trebuchet MS (Corps)"/>
            </a:endParaRPr>
          </a:p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A lire : http://www.latribune.fr/entreprises-finance/industrie/agroalimentaire-biens-de-consommation-luxe/permaculture-et-agriculture-urbaine-le-reve-de-l-autosuffisance-alimentaire-751627.html </a:t>
            </a:r>
            <a:endParaRPr lang="fr-FR" dirty="0">
              <a:latin typeface="Trebuchet MS (Corps)"/>
              <a:cs typeface="Trebuchet MS (Corps)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AD0E-C66F-4657-9281-BA5DBD2C1F5D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1512" name="Picture 8" descr="Résultat de recherche d'images pour &quot;permaculture bec Hellouin imag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2514" y="1432480"/>
            <a:ext cx="4597258" cy="2850300"/>
          </a:xfrm>
          <a:prstGeom prst="rect">
            <a:avLst/>
          </a:prstGeom>
          <a:noFill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2631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290287"/>
            <a:ext cx="8546407" cy="729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Un </a:t>
            </a:r>
            <a:r>
              <a:rPr lang="fr-FR" sz="4000" dirty="0">
                <a:sym typeface="Source Sans Pro Light"/>
              </a:rPr>
              <a:t>E</a:t>
            </a:r>
            <a:r>
              <a:rPr lang="fr-FR" sz="4000" dirty="0" smtClean="0">
                <a:sym typeface="Source Sans Pro Light"/>
              </a:rPr>
              <a:t>space Pédagogique</a:t>
            </a:r>
            <a:endParaRPr lang="fr-FR" sz="4000" dirty="0">
              <a:solidFill>
                <a:srgbClr val="FFFFFF"/>
              </a:solidFill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9889" y="4524810"/>
            <a:ext cx="8718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Cette structure contribuera à l’acquisition de compétences pratiques par les jeunes, des publics en insertion et par tout habitant motivé</a:t>
            </a:r>
          </a:p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Elle visera l’équilibre financier par des formations à la permaculture</a:t>
            </a:r>
            <a:endParaRPr lang="fr-FR" i="1" dirty="0" smtClean="0">
              <a:latin typeface="Trebuchet MS (Corps)"/>
              <a:cs typeface="Trebuchet MS (Corps)"/>
            </a:endParaRPr>
          </a:p>
          <a:p>
            <a:pPr algn="just"/>
            <a:endParaRPr lang="fr-FR" i="1" dirty="0" smtClean="0">
              <a:latin typeface="Trebuchet MS (Corps)"/>
              <a:cs typeface="Trebuchet MS (Corps)"/>
            </a:endParaRPr>
          </a:p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A lire : Une réalisation systémique inspirante  http://www.lamarcotte.com/</a:t>
            </a:r>
            <a:endParaRPr lang="fr-FR" dirty="0">
              <a:latin typeface="Trebuchet MS (Corps)"/>
              <a:cs typeface="Trebuchet MS (Corps)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770" y="1476824"/>
            <a:ext cx="4227943" cy="281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652-E590-4BAD-A102-F6047E4EAC28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0206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290287"/>
            <a:ext cx="8546407" cy="729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La </a:t>
            </a:r>
            <a:r>
              <a:rPr lang="fr-FR" sz="4000" dirty="0" err="1" smtClean="0">
                <a:sym typeface="Source Sans Pro Light"/>
              </a:rPr>
              <a:t>Permaculture</a:t>
            </a:r>
            <a:r>
              <a:rPr lang="fr-FR" sz="4000" dirty="0" smtClean="0">
                <a:sym typeface="Source Sans Pro Light"/>
              </a:rPr>
              <a:t> dans les Yvelines</a:t>
            </a:r>
            <a:endParaRPr lang="fr-FR" sz="4000" dirty="0">
              <a:solidFill>
                <a:srgbClr val="FFFFFF"/>
              </a:solidFill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9889" y="1966667"/>
            <a:ext cx="87180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-</a:t>
            </a:r>
            <a:r>
              <a:rPr lang="fr-FR" b="1" dirty="0" smtClean="0">
                <a:latin typeface="Trebuchet MS (Corps)"/>
                <a:cs typeface="Trebuchet MS (Corps)"/>
              </a:rPr>
              <a:t>BOUGIVAL</a:t>
            </a:r>
            <a:r>
              <a:rPr lang="fr-FR" dirty="0" smtClean="0">
                <a:latin typeface="Trebuchet MS (Corps)"/>
                <a:cs typeface="Trebuchet MS (Corps)"/>
              </a:rPr>
              <a:t> : Transformation du terrain de football municipal en jardin </a:t>
            </a:r>
            <a:r>
              <a:rPr lang="fr-FR" dirty="0" err="1" smtClean="0">
                <a:latin typeface="Trebuchet MS (Corps)"/>
                <a:cs typeface="Trebuchet MS (Corps)"/>
              </a:rPr>
              <a:t>permaculture</a:t>
            </a:r>
            <a:r>
              <a:rPr lang="fr-FR" dirty="0" smtClean="0">
                <a:latin typeface="Trebuchet MS (Corps)"/>
                <a:cs typeface="Trebuchet MS (Corps)"/>
              </a:rPr>
              <a:t>. Un projet construit « en fonction des caractéristiques techniques mais également de l’intégration des habitants (</a:t>
            </a:r>
            <a:r>
              <a:rPr lang="mr-IN" dirty="0" smtClean="0">
                <a:latin typeface="Trebuchet MS (Corps)"/>
                <a:cs typeface="Trebuchet MS (Corps)"/>
              </a:rPr>
              <a:t>…</a:t>
            </a:r>
            <a:r>
              <a:rPr lang="fr-FR" dirty="0" smtClean="0">
                <a:latin typeface="Trebuchet MS (Corps)"/>
                <a:cs typeface="Trebuchet MS (Corps)"/>
              </a:rPr>
              <a:t>) Les premières carottes et salades devraient être disponibles durant l’année 2018 ». (Le Parisien du 16/09/2017)</a:t>
            </a:r>
          </a:p>
          <a:p>
            <a:pPr algn="just"/>
            <a:endParaRPr lang="fr-FR" dirty="0">
              <a:latin typeface="Trebuchet MS (Corps)"/>
              <a:cs typeface="Trebuchet MS (Corps)"/>
            </a:endParaRPr>
          </a:p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-</a:t>
            </a:r>
            <a:r>
              <a:rPr lang="fr-FR" b="1" dirty="0" smtClean="0">
                <a:latin typeface="Trebuchet MS (Corps)"/>
                <a:cs typeface="Trebuchet MS (Corps)"/>
              </a:rPr>
              <a:t>CHATEAUFORT-EN-YVELINES </a:t>
            </a:r>
            <a:r>
              <a:rPr lang="fr-FR" dirty="0" smtClean="0">
                <a:latin typeface="Trebuchet MS (Corps)"/>
                <a:cs typeface="Trebuchet MS (Corps)"/>
              </a:rPr>
              <a:t>: Dans cette commune, le potager partagé et l’épicerie bio à prix coûtant nourrissent déjà 108 familles. « Inspiré de la </a:t>
            </a:r>
            <a:r>
              <a:rPr lang="fr-FR" dirty="0" err="1" smtClean="0">
                <a:latin typeface="Trebuchet MS (Corps)"/>
                <a:cs typeface="Trebuchet MS (Corps)"/>
              </a:rPr>
              <a:t>permaculture</a:t>
            </a:r>
            <a:r>
              <a:rPr lang="fr-FR" dirty="0" smtClean="0">
                <a:latin typeface="Trebuchet MS (Corps)"/>
                <a:cs typeface="Trebuchet MS (Corps)"/>
              </a:rPr>
              <a:t> et lancé en janvier 2016 sur un terrain de 4000 m2, le potager partagé de </a:t>
            </a:r>
            <a:r>
              <a:rPr lang="fr-FR" dirty="0" err="1" smtClean="0">
                <a:latin typeface="Trebuchet MS (Corps)"/>
                <a:cs typeface="Trebuchet MS (Corps)"/>
              </a:rPr>
              <a:t>Châteaufort</a:t>
            </a:r>
            <a:r>
              <a:rPr lang="fr-FR" dirty="0" smtClean="0">
                <a:latin typeface="Trebuchet MS (Corps)"/>
                <a:cs typeface="Trebuchet MS (Corps)"/>
              </a:rPr>
              <a:t>-en-Yvelines connaît un succès fulgurant ».</a:t>
            </a:r>
            <a:r>
              <a:rPr lang="fr-FR" dirty="0">
                <a:latin typeface="Trebuchet MS (Corps)"/>
                <a:cs typeface="Trebuchet MS (Corps)"/>
              </a:rPr>
              <a:t> </a:t>
            </a:r>
            <a:r>
              <a:rPr lang="fr-FR" dirty="0" smtClean="0">
                <a:latin typeface="Trebuchet MS (Corps)"/>
                <a:cs typeface="Trebuchet MS (Corps)"/>
              </a:rPr>
              <a:t>(</a:t>
            </a:r>
            <a:r>
              <a:rPr lang="fr-FR" dirty="0" err="1" smtClean="0">
                <a:latin typeface="Trebuchet MS (Corps)"/>
                <a:cs typeface="Trebuchet MS (Corps)"/>
              </a:rPr>
              <a:t>Positivr</a:t>
            </a:r>
            <a:r>
              <a:rPr lang="fr-FR" dirty="0" smtClean="0">
                <a:latin typeface="Trebuchet MS (Corps)"/>
                <a:cs typeface="Trebuchet MS (Corps)"/>
              </a:rPr>
              <a:t>, le 02/10/2017)</a:t>
            </a:r>
          </a:p>
          <a:p>
            <a:pPr algn="just"/>
            <a:endParaRPr lang="fr-FR" dirty="0">
              <a:latin typeface="Trebuchet MS (Corps)"/>
              <a:cs typeface="Trebuchet MS (Corps)"/>
            </a:endParaRPr>
          </a:p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-</a:t>
            </a:r>
            <a:r>
              <a:rPr lang="fr-FR" b="1" dirty="0" smtClean="0">
                <a:latin typeface="Trebuchet MS (Corps)"/>
                <a:cs typeface="Trebuchet MS (Corps)"/>
              </a:rPr>
              <a:t>CHAMBOURCY</a:t>
            </a:r>
            <a:r>
              <a:rPr lang="fr-FR" dirty="0" smtClean="0">
                <a:latin typeface="Trebuchet MS (Corps)"/>
                <a:cs typeface="Trebuchet MS (Corps)"/>
              </a:rPr>
              <a:t> : Fin 2016 la mairie de Chambourcy a initié un projet de </a:t>
            </a:r>
            <a:r>
              <a:rPr lang="fr-FR" dirty="0" err="1" smtClean="0">
                <a:latin typeface="Trebuchet MS (Corps)"/>
                <a:cs typeface="Trebuchet MS (Corps)"/>
              </a:rPr>
              <a:t>permaculture</a:t>
            </a:r>
            <a:r>
              <a:rPr lang="fr-FR" dirty="0" smtClean="0">
                <a:latin typeface="Trebuchet MS (Corps)"/>
                <a:cs typeface="Trebuchet MS (Corps)"/>
              </a:rPr>
              <a:t>. « Sur un </a:t>
            </a:r>
            <a:r>
              <a:rPr lang="fr-FR" dirty="0" smtClean="0">
                <a:latin typeface="Trebuchet MS (Corps)"/>
                <a:cs typeface="Trebuchet MS (Corps)"/>
              </a:rPr>
              <a:t>terrain </a:t>
            </a:r>
            <a:r>
              <a:rPr lang="fr-FR" dirty="0" smtClean="0">
                <a:latin typeface="Trebuchet MS (Corps)"/>
                <a:cs typeface="Trebuchet MS (Corps)"/>
              </a:rPr>
              <a:t>de 7000 m2, une vingtaine d’habitants de Chambourcy et des environs, formés et accompagnés par </a:t>
            </a:r>
            <a:r>
              <a:rPr lang="fr-FR" dirty="0" err="1" smtClean="0">
                <a:latin typeface="Trebuchet MS (Corps)"/>
                <a:cs typeface="Trebuchet MS (Corps)"/>
              </a:rPr>
              <a:t>EcoWise</a:t>
            </a:r>
            <a:r>
              <a:rPr lang="fr-FR" dirty="0" smtClean="0">
                <a:latin typeface="Trebuchet MS (Corps)"/>
                <a:cs typeface="Trebuchet MS (Corps)"/>
              </a:rPr>
              <a:t>, ont transformé en quelques mois ce terrain abandonné en une oasis de biodiversité ». (Humanité et Biodiversité, le 04/09/2017)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AE8B-1F5F-441A-9DE8-549DFDF6488F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4523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737" y="4372168"/>
            <a:ext cx="7582064" cy="1143000"/>
          </a:xfrm>
        </p:spPr>
        <p:txBody>
          <a:bodyPr/>
          <a:lstStyle/>
          <a:p>
            <a:r>
              <a:rPr lang="fr-FR" dirty="0" smtClean="0"/>
              <a:t>Mobilité et Accessibilité</a:t>
            </a:r>
            <a:br>
              <a:rPr lang="fr-FR" dirty="0" smtClean="0"/>
            </a:br>
            <a:r>
              <a:rPr lang="fr-FR" dirty="0" smtClean="0"/>
              <a:t>du Smart Parc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29" y="731520"/>
            <a:ext cx="5225142" cy="3474720"/>
          </a:xfr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5B61-7C74-4D0F-B57A-DB51B9534926}" type="datetime1">
              <a:rPr lang="fr-FR" smtClean="0"/>
              <a:t>26/11/2017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78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 smtClean="0">
                <a:latin typeface="Trebuchet MS (Corps)"/>
                <a:cs typeface="Trebuchet MS (Corps)"/>
              </a:rPr>
              <a:t>Les Objectifs du Projet Mobilité</a:t>
            </a:r>
            <a:endParaRPr lang="fr-FR" sz="4000" dirty="0">
              <a:latin typeface="Trebuchet MS (Corps)"/>
              <a:cs typeface="Trebuchet MS (Corps)"/>
            </a:endParaRPr>
          </a:p>
        </p:txBody>
      </p:sp>
      <p:sp>
        <p:nvSpPr>
          <p:cNvPr id="5" name="Shape 170"/>
          <p:cNvSpPr txBox="1"/>
          <p:nvPr/>
        </p:nvSpPr>
        <p:spPr>
          <a:xfrm>
            <a:off x="411538" y="2346727"/>
            <a:ext cx="8229651" cy="33784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just">
              <a:buFontTx/>
              <a:buChar char="-"/>
            </a:pPr>
            <a:r>
              <a:rPr lang="fr-FR" dirty="0" smtClean="0">
                <a:latin typeface="Trebuchet MS (Corps)"/>
                <a:cs typeface="Trebuchet MS (Corps)"/>
              </a:rPr>
              <a:t> Répondre aux besoins des Triellois d’une urbanisation à impact réduit (stationnement, circulation, pollution et autres nuisances)</a:t>
            </a:r>
          </a:p>
          <a:p>
            <a:pPr algn="just"/>
            <a:endParaRPr lang="fr-FR" dirty="0" smtClean="0">
              <a:latin typeface="Trebuchet MS (Corps)"/>
              <a:cs typeface="Trebuchet MS (Corps)"/>
            </a:endParaRPr>
          </a:p>
          <a:p>
            <a:pPr algn="just">
              <a:buFontTx/>
              <a:buChar char="-"/>
            </a:pPr>
            <a:r>
              <a:rPr lang="fr-FR" dirty="0" smtClean="0">
                <a:latin typeface="Trebuchet MS (Corps)"/>
                <a:cs typeface="Trebuchet MS (Corps)"/>
              </a:rPr>
              <a:t>Faciliter les flux internes et l’accessibilité de tous les Triellois et autres visiteurs aux activités du Smart Parc</a:t>
            </a:r>
          </a:p>
          <a:p>
            <a:pPr algn="just">
              <a:buFontTx/>
              <a:buChar char="-"/>
            </a:pPr>
            <a:endParaRPr lang="fr-FR" dirty="0">
              <a:latin typeface="Trebuchet MS (Corps)"/>
              <a:cs typeface="Trebuchet MS (Corps)"/>
            </a:endParaRPr>
          </a:p>
          <a:p>
            <a:pPr algn="just"/>
            <a:r>
              <a:rPr lang="fr-FR" dirty="0" smtClean="0">
                <a:latin typeface="Trebuchet MS (Corps)"/>
                <a:cs typeface="Trebuchet MS (Corps)"/>
              </a:rPr>
              <a:t>-Expérimenter la faisabilité et l’efficience de mobilités douces</a:t>
            </a:r>
          </a:p>
          <a:p>
            <a:pPr algn="just"/>
            <a:endParaRPr lang="fr-FR" dirty="0">
              <a:latin typeface="Trebuchet MS (Corps)"/>
              <a:cs typeface="Trebuchet MS (Corps)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B96F-B93A-4031-9E32-3F4CD5F5CE52}" type="datetime1">
              <a:rPr lang="fr-FR" smtClean="0"/>
              <a:t>26/11/2017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logements pour le Smart Parc</a:t>
            </a:r>
            <a:endParaRPr lang="fr-FR" dirty="0"/>
          </a:p>
        </p:txBody>
      </p:sp>
      <p:pic>
        <p:nvPicPr>
          <p:cNvPr id="5" name="Image 4" descr="7124259_ee839028-63c9-11e7-bfba-e7720ecd3228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40" y="832928"/>
            <a:ext cx="5316006" cy="3364036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8101-FE4F-4FDD-8266-94B53C735DA6}" type="datetime1">
              <a:rPr lang="fr-FR" smtClean="0"/>
              <a:t>26/11/2017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21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>
                <a:latin typeface="Trebuchet MS (Corps)"/>
                <a:cs typeface="Trebuchet MS (Corps)"/>
              </a:rPr>
              <a:t>Mobilité et Accessibilité du</a:t>
            </a:r>
          </a:p>
          <a:p>
            <a:r>
              <a:rPr lang="fr-FR" sz="4000" dirty="0">
                <a:latin typeface="Trebuchet MS (Corps)"/>
                <a:cs typeface="Trebuchet MS (Corps)"/>
              </a:rPr>
              <a:t>Smart Parc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215B-AC76-4C42-82F8-2BF50047E48C}" type="datetime1">
              <a:rPr lang="fr-FR" smtClean="0"/>
              <a:t>26/11/2017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Shape 170"/>
          <p:cNvSpPr txBox="1"/>
          <p:nvPr/>
        </p:nvSpPr>
        <p:spPr>
          <a:xfrm>
            <a:off x="411538" y="1960480"/>
            <a:ext cx="8229651" cy="16989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r>
              <a:rPr lang="fr-FR" sz="2000" dirty="0"/>
              <a:t>N</a:t>
            </a:r>
            <a:r>
              <a:rPr lang="fr-FR" sz="2000" dirty="0" smtClean="0"/>
              <a:t>ous </a:t>
            </a:r>
            <a:r>
              <a:rPr lang="fr-FR" sz="2000" dirty="0"/>
              <a:t>faisons l’hypothèse qu’il existe un accès au parc à l’extrémité Sud Est contre la voie ferrée, au 26 rue </a:t>
            </a:r>
            <a:r>
              <a:rPr lang="fr-FR" sz="2000" dirty="0" err="1"/>
              <a:t>Galande</a:t>
            </a:r>
            <a:r>
              <a:rPr lang="fr-FR" sz="2000" dirty="0"/>
              <a:t>, qui passe sous l’église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pPr lvl="0"/>
            <a:r>
              <a:rPr lang="fr-FR" sz="2000" dirty="0"/>
              <a:t>Distances entre les entrées et des « POI » en ville 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11537" y="3902096"/>
          <a:ext cx="8229653" cy="205197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742959"/>
                <a:gridCol w="2742959"/>
                <a:gridCol w="2743735"/>
              </a:tblGrid>
              <a:tr h="497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POI / Accès parc</a:t>
                      </a:r>
                      <a:endParaRPr lang="fr-FR" sz="1600" b="1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/>
                        <a:t>Accès central (Rue Paul Doumer)</a:t>
                      </a:r>
                      <a:endParaRPr lang="fr-FR" sz="1600" b="1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/>
                        <a:t>Accès Sud Est (Rue Galande)</a:t>
                      </a:r>
                      <a:endParaRPr lang="fr-FR" sz="1600" b="1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/>
                </a:tc>
              </a:tr>
              <a:tr h="497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/>
                        <a:t>Gare</a:t>
                      </a:r>
                      <a:endParaRPr lang="fr-FR" sz="1600" b="1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550m</a:t>
                      </a:r>
                      <a:endParaRPr lang="fr-FR" sz="1600" b="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/>
                        <a:t>300m</a:t>
                      </a:r>
                      <a:endParaRPr lang="fr-FR" sz="1600" b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/>
                </a:tc>
              </a:tr>
              <a:tr h="497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/>
                        <a:t>Simply</a:t>
                      </a:r>
                      <a:r>
                        <a:rPr lang="fr-FR" sz="1600" b="1" dirty="0"/>
                        <a:t> </a:t>
                      </a:r>
                      <a:r>
                        <a:rPr lang="fr-FR" sz="1600" b="1" dirty="0" err="1"/>
                        <a:t>Market</a:t>
                      </a:r>
                      <a:endParaRPr lang="fr-FR" sz="1600" b="1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600m</a:t>
                      </a:r>
                      <a:endParaRPr lang="fr-FR" sz="1600" b="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/>
                        <a:t>500m</a:t>
                      </a:r>
                      <a:endParaRPr lang="fr-FR" sz="1600" b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/>
                </a:tc>
              </a:tr>
              <a:tr h="497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/>
                        <a:t>Ecole Jules Verne</a:t>
                      </a:r>
                      <a:endParaRPr lang="fr-FR" sz="1600" b="1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300m</a:t>
                      </a:r>
                      <a:endParaRPr lang="fr-FR" sz="1600" b="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350m</a:t>
                      </a:r>
                      <a:endParaRPr lang="fr-FR" sz="1600" b="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 anchor="ctr"/>
                </a:tc>
              </a:tr>
            </a:tbl>
          </a:graphicData>
        </a:graphic>
      </p:graphicFrame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25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 smtClean="0">
                <a:latin typeface="Trebuchet MS (Corps)"/>
                <a:cs typeface="Trebuchet MS (Corps)"/>
              </a:rPr>
              <a:t>Mobilité et Accessibilité du</a:t>
            </a:r>
          </a:p>
          <a:p>
            <a:r>
              <a:rPr lang="fr-FR" sz="4000" dirty="0" smtClean="0">
                <a:latin typeface="Trebuchet MS (Corps)"/>
                <a:cs typeface="Trebuchet MS (Corps)"/>
              </a:rPr>
              <a:t>Smart Parc</a:t>
            </a:r>
            <a:endParaRPr lang="fr-FR" sz="4000" dirty="0">
              <a:latin typeface="Trebuchet MS (Corps)"/>
              <a:cs typeface="Trebuchet MS (Corps)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1406142"/>
            <a:ext cx="8229651" cy="2695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 algn="just"/>
            <a:r>
              <a:rPr lang="fr-FR" b="1" dirty="0" smtClean="0"/>
              <a:t>Accès</a:t>
            </a:r>
          </a:p>
          <a:p>
            <a:pPr lvl="0" algn="just"/>
            <a:endParaRPr lang="fr-FR" dirty="0"/>
          </a:p>
          <a:p>
            <a:pPr algn="just"/>
            <a:r>
              <a:rPr lang="fr-FR" dirty="0"/>
              <a:t>L’entrée principale donne sur la </a:t>
            </a:r>
            <a:r>
              <a:rPr lang="fr-FR" b="1" dirty="0"/>
              <a:t>rue Clairette </a:t>
            </a:r>
            <a:r>
              <a:rPr lang="fr-FR" dirty="0"/>
              <a:t>(en </a:t>
            </a:r>
            <a:r>
              <a:rPr lang="fr-FR" dirty="0" smtClean="0"/>
              <a:t>blanc), descendant sur la Seine. C’est donc un accès </a:t>
            </a:r>
            <a:r>
              <a:rPr lang="fr-FR" dirty="0"/>
              <a:t>qui peut être amélioré vers les bords de </a:t>
            </a:r>
            <a:r>
              <a:rPr lang="fr-FR" dirty="0" smtClean="0"/>
              <a:t>Seine (rouge), desservant en </a:t>
            </a:r>
            <a:r>
              <a:rPr lang="fr-FR" dirty="0"/>
              <a:t>circulations douces d’autres secteurs de la ville. Cet accès peut être une zone non motorisée, avec partage piétons PMR / cycles. La traversée de la rue Paul Doumer peut être sécurisée. Il y a actuellement une surélévation de la route au niveau de l’entrée du parc. </a:t>
            </a:r>
          </a:p>
        </p:txBody>
      </p:sp>
      <p:pic>
        <p:nvPicPr>
          <p:cNvPr id="3" name="Image 2" descr="PLAN GWEND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94" y="3681595"/>
            <a:ext cx="6476996" cy="290476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769056" y="6172200"/>
            <a:ext cx="18288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41</a:t>
            </a:fld>
            <a:endParaRPr lang="en-US"/>
          </a:p>
        </p:txBody>
      </p:sp>
      <p:cxnSp>
        <p:nvCxnSpPr>
          <p:cNvPr id="12289" name="AutoShape 1"/>
          <p:cNvCxnSpPr>
            <a:cxnSpLocks noChangeShapeType="1"/>
          </p:cNvCxnSpPr>
          <p:nvPr/>
        </p:nvCxnSpPr>
        <p:spPr bwMode="auto">
          <a:xfrm>
            <a:off x="1835681" y="4035687"/>
            <a:ext cx="4476750" cy="171450"/>
          </a:xfrm>
          <a:prstGeom prst="straightConnector1">
            <a:avLst/>
          </a:prstGeom>
          <a:noFill/>
          <a:ln w="19050">
            <a:solidFill>
              <a:srgbClr val="E36C0A"/>
            </a:solidFill>
            <a:prstDash val="dash"/>
            <a:round/>
            <a:headEnd/>
            <a:tailEnd/>
          </a:ln>
        </p:spPr>
      </p:cxnSp>
      <p:cxnSp>
        <p:nvCxnSpPr>
          <p:cNvPr id="12290" name="AutoShape 2"/>
          <p:cNvCxnSpPr>
            <a:cxnSpLocks noChangeShapeType="1"/>
          </p:cNvCxnSpPr>
          <p:nvPr/>
        </p:nvCxnSpPr>
        <p:spPr bwMode="auto">
          <a:xfrm flipH="1">
            <a:off x="1495956" y="4022725"/>
            <a:ext cx="339725" cy="479425"/>
          </a:xfrm>
          <a:prstGeom prst="straightConnector1">
            <a:avLst/>
          </a:prstGeom>
          <a:noFill/>
          <a:ln w="19050">
            <a:solidFill>
              <a:srgbClr val="E36C0A"/>
            </a:solidFill>
            <a:prstDash val="dash"/>
            <a:round/>
            <a:headEnd/>
            <a:tailEnd/>
          </a:ln>
        </p:spPr>
      </p:cxnSp>
      <p:cxnSp>
        <p:nvCxnSpPr>
          <p:cNvPr id="12291" name="AutoShape 3"/>
          <p:cNvCxnSpPr>
            <a:cxnSpLocks noChangeShapeType="1"/>
          </p:cNvCxnSpPr>
          <p:nvPr/>
        </p:nvCxnSpPr>
        <p:spPr bwMode="auto">
          <a:xfrm flipH="1" flipV="1">
            <a:off x="1495956" y="4503737"/>
            <a:ext cx="3252787" cy="236538"/>
          </a:xfrm>
          <a:prstGeom prst="straightConnector1">
            <a:avLst/>
          </a:prstGeom>
          <a:noFill/>
          <a:ln w="19050">
            <a:solidFill>
              <a:srgbClr val="E36C0A"/>
            </a:solidFill>
            <a:prstDash val="dash"/>
            <a:round/>
            <a:headEnd/>
            <a:tailEnd/>
          </a:ln>
        </p:spPr>
      </p:cxnSp>
      <p:cxnSp>
        <p:nvCxnSpPr>
          <p:cNvPr id="12292" name="AutoShape 4"/>
          <p:cNvCxnSpPr>
            <a:cxnSpLocks noChangeShapeType="1"/>
          </p:cNvCxnSpPr>
          <p:nvPr/>
        </p:nvCxnSpPr>
        <p:spPr bwMode="auto">
          <a:xfrm flipH="1">
            <a:off x="4748743" y="4310855"/>
            <a:ext cx="152400" cy="385763"/>
          </a:xfrm>
          <a:prstGeom prst="straightConnector1">
            <a:avLst/>
          </a:prstGeom>
          <a:noFill/>
          <a:ln w="19050">
            <a:solidFill>
              <a:srgbClr val="E36C0A"/>
            </a:solidFill>
            <a:prstDash val="dash"/>
            <a:round/>
            <a:headEnd/>
            <a:tailEnd/>
          </a:ln>
        </p:spPr>
      </p:cxnSp>
      <p:cxnSp>
        <p:nvCxnSpPr>
          <p:cNvPr id="12293" name="AutoShape 5"/>
          <p:cNvCxnSpPr>
            <a:cxnSpLocks noChangeShapeType="1"/>
          </p:cNvCxnSpPr>
          <p:nvPr/>
        </p:nvCxnSpPr>
        <p:spPr bwMode="auto">
          <a:xfrm>
            <a:off x="4901143" y="4310855"/>
            <a:ext cx="1517651" cy="0"/>
          </a:xfrm>
          <a:prstGeom prst="straightConnector1">
            <a:avLst/>
          </a:prstGeom>
          <a:noFill/>
          <a:ln w="19050">
            <a:solidFill>
              <a:srgbClr val="E36C0A"/>
            </a:solidFill>
            <a:prstDash val="dash"/>
            <a:round/>
            <a:headEnd/>
            <a:tailEnd/>
          </a:ln>
        </p:spPr>
      </p:cxnSp>
      <p:cxnSp>
        <p:nvCxnSpPr>
          <p:cNvPr id="12294" name="AutoShape 6"/>
          <p:cNvCxnSpPr>
            <a:cxnSpLocks noChangeShapeType="1"/>
          </p:cNvCxnSpPr>
          <p:nvPr/>
        </p:nvCxnSpPr>
        <p:spPr bwMode="auto">
          <a:xfrm flipV="1">
            <a:off x="3138225" y="4648200"/>
            <a:ext cx="350838" cy="784225"/>
          </a:xfrm>
          <a:prstGeom prst="straightConnector1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</p:cxnSp>
      <p:cxnSp>
        <p:nvCxnSpPr>
          <p:cNvPr id="12295" name="AutoShape 7"/>
          <p:cNvCxnSpPr>
            <a:cxnSpLocks noChangeShapeType="1"/>
          </p:cNvCxnSpPr>
          <p:nvPr/>
        </p:nvCxnSpPr>
        <p:spPr bwMode="auto">
          <a:xfrm>
            <a:off x="3069169" y="5432425"/>
            <a:ext cx="3136900" cy="1104900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12300" name="AutoShape 12"/>
          <p:cNvCxnSpPr>
            <a:cxnSpLocks noChangeShapeType="1"/>
          </p:cNvCxnSpPr>
          <p:nvPr/>
        </p:nvCxnSpPr>
        <p:spPr bwMode="auto">
          <a:xfrm>
            <a:off x="6312431" y="4207137"/>
            <a:ext cx="106363" cy="103718"/>
          </a:xfrm>
          <a:prstGeom prst="straightConnector1">
            <a:avLst/>
          </a:prstGeom>
          <a:noFill/>
          <a:ln w="19050">
            <a:solidFill>
              <a:srgbClr val="E36C0A"/>
            </a:solidFill>
            <a:prstDash val="dash"/>
            <a:round/>
            <a:headEnd/>
            <a:tailEnd/>
          </a:ln>
        </p:spPr>
      </p:cxn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4C-B6EE-46C2-819D-B758667309B0}" type="datetime1">
              <a:rPr lang="fr-FR" smtClean="0"/>
              <a:t>26/11/2017</a:t>
            </a:fld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383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 smtClean="0">
                <a:latin typeface="Trebuchet MS (Corps)"/>
                <a:cs typeface="Trebuchet MS (Corps)"/>
              </a:rPr>
              <a:t>Mobilité et Accessibilité du</a:t>
            </a:r>
          </a:p>
          <a:p>
            <a:r>
              <a:rPr lang="fr-FR" sz="4000" dirty="0" smtClean="0">
                <a:latin typeface="Trebuchet MS (Corps)"/>
                <a:cs typeface="Trebuchet MS (Corps)"/>
              </a:rPr>
              <a:t>Smart Parc</a:t>
            </a:r>
            <a:endParaRPr lang="fr-FR" sz="4000" dirty="0">
              <a:latin typeface="Trebuchet MS (Corps)"/>
              <a:cs typeface="Trebuchet MS (Corps)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1425690"/>
            <a:ext cx="8229651" cy="22473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just"/>
            <a:r>
              <a:rPr lang="fr-FR" dirty="0"/>
              <a:t>Il est envisageable de matérialiser également une voie cyclable rue de Seine, accessible en descendant par la rue </a:t>
            </a:r>
            <a:r>
              <a:rPr lang="fr-FR" dirty="0" err="1"/>
              <a:t>Galande</a:t>
            </a:r>
            <a:r>
              <a:rPr lang="fr-FR" dirty="0"/>
              <a:t>, qui est à double sens à cet endroit (en bleu). Ces voies d’accès piétons/cycles devront se poursuivre à l’intérieur du parc afin pour desservir les différentes zones (habitations, activités, jardin </a:t>
            </a:r>
            <a:r>
              <a:rPr lang="fr-FR" dirty="0" err="1"/>
              <a:t>etc</a:t>
            </a:r>
            <a:r>
              <a:rPr lang="fr-FR" dirty="0"/>
              <a:t>).</a:t>
            </a:r>
          </a:p>
          <a:p>
            <a:pPr algn="just"/>
            <a:r>
              <a:rPr lang="fr-FR" dirty="0"/>
              <a:t>Une rampe doit être prévue pour passer de la rue Paul Doumer au parc (elle existe peut-</a:t>
            </a:r>
            <a:r>
              <a:rPr lang="fr-FR" dirty="0" smtClean="0"/>
              <a:t>être</a:t>
            </a:r>
            <a:r>
              <a:rPr lang="fr-FR" dirty="0"/>
              <a:t> ?</a:t>
            </a:r>
            <a:r>
              <a:rPr lang="fr-FR" dirty="0" smtClean="0"/>
              <a:t>)</a:t>
            </a:r>
          </a:p>
          <a:p>
            <a:pPr algn="just"/>
            <a:r>
              <a:rPr lang="fr-FR" dirty="0"/>
              <a:t>Question non abordée : il faut pouvoir accéder à proximité des habitations en voiture (bébés, matériel, meubles, courses </a:t>
            </a:r>
            <a:r>
              <a:rPr lang="fr-FR" dirty="0" err="1"/>
              <a:t>etc</a:t>
            </a:r>
            <a:r>
              <a:rPr lang="fr-FR" dirty="0"/>
              <a:t>).</a:t>
            </a:r>
          </a:p>
          <a:p>
            <a:pPr algn="just"/>
            <a:r>
              <a:rPr lang="fr-FR" dirty="0"/>
              <a:t>Par quel accès ?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pic>
        <p:nvPicPr>
          <p:cNvPr id="3" name="Image 2" descr="PLAN GWEND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60" y="3930249"/>
            <a:ext cx="5642129" cy="273658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42</a:t>
            </a:fld>
            <a:endParaRPr lang="en-US"/>
          </a:p>
        </p:txBody>
      </p:sp>
      <p:cxnSp>
        <p:nvCxnSpPr>
          <p:cNvPr id="6" name="AutoShape 8"/>
          <p:cNvCxnSpPr>
            <a:cxnSpLocks noChangeShapeType="1"/>
          </p:cNvCxnSpPr>
          <p:nvPr/>
        </p:nvCxnSpPr>
        <p:spPr bwMode="auto">
          <a:xfrm flipH="1" flipV="1">
            <a:off x="7506434" y="4351601"/>
            <a:ext cx="362092" cy="633149"/>
          </a:xfrm>
          <a:prstGeom prst="straightConnector1">
            <a:avLst/>
          </a:prstGeom>
          <a:noFill/>
          <a:ln w="38100" cap="rnd">
            <a:solidFill>
              <a:srgbClr val="00B0F0"/>
            </a:solidFill>
            <a:prstDash val="sysDot"/>
            <a:round/>
            <a:headEnd/>
            <a:tailEnd/>
          </a:ln>
        </p:spPr>
      </p:cxnSp>
      <p:cxnSp>
        <p:nvCxnSpPr>
          <p:cNvPr id="7" name="AutoShape 9"/>
          <p:cNvCxnSpPr>
            <a:cxnSpLocks noChangeShapeType="1"/>
          </p:cNvCxnSpPr>
          <p:nvPr/>
        </p:nvCxnSpPr>
        <p:spPr bwMode="auto">
          <a:xfrm flipH="1">
            <a:off x="7554201" y="4984750"/>
            <a:ext cx="314325" cy="136525"/>
          </a:xfrm>
          <a:prstGeom prst="straightConnector1">
            <a:avLst/>
          </a:prstGeom>
          <a:noFill/>
          <a:ln w="38100" cap="rnd">
            <a:solidFill>
              <a:srgbClr val="00B0F0"/>
            </a:solidFill>
            <a:prstDash val="sysDot"/>
            <a:round/>
            <a:headEnd/>
            <a:tailEnd/>
          </a:ln>
        </p:spPr>
      </p:cxnSp>
      <p:cxnSp>
        <p:nvCxnSpPr>
          <p:cNvPr id="8" name="AutoShape 10"/>
          <p:cNvCxnSpPr>
            <a:cxnSpLocks noChangeShapeType="1"/>
          </p:cNvCxnSpPr>
          <p:nvPr/>
        </p:nvCxnSpPr>
        <p:spPr bwMode="auto">
          <a:xfrm flipH="1">
            <a:off x="7295438" y="5121275"/>
            <a:ext cx="210998" cy="0"/>
          </a:xfrm>
          <a:prstGeom prst="straightConnector1">
            <a:avLst/>
          </a:prstGeom>
          <a:noFill/>
          <a:ln w="38100" cap="rnd">
            <a:solidFill>
              <a:srgbClr val="00B0F0"/>
            </a:solidFill>
            <a:prstDash val="sysDot"/>
            <a:round/>
            <a:headEnd/>
            <a:tailEnd/>
          </a:ln>
        </p:spPr>
      </p:cxnSp>
      <p:cxnSp>
        <p:nvCxnSpPr>
          <p:cNvPr id="9" name="AutoShape 11"/>
          <p:cNvCxnSpPr>
            <a:cxnSpLocks noChangeShapeType="1"/>
          </p:cNvCxnSpPr>
          <p:nvPr/>
        </p:nvCxnSpPr>
        <p:spPr bwMode="auto">
          <a:xfrm flipV="1">
            <a:off x="7189076" y="5121275"/>
            <a:ext cx="106362" cy="1416050"/>
          </a:xfrm>
          <a:prstGeom prst="straightConnector1">
            <a:avLst/>
          </a:prstGeom>
          <a:noFill/>
          <a:ln w="38100" cap="rnd">
            <a:solidFill>
              <a:srgbClr val="00B0F0"/>
            </a:solidFill>
            <a:prstDash val="sysDot"/>
            <a:round/>
            <a:headEnd/>
            <a:tailEnd/>
          </a:ln>
        </p:spPr>
      </p:cxnSp>
      <p:cxnSp>
        <p:nvCxnSpPr>
          <p:cNvPr id="10" name="AutoShape 1"/>
          <p:cNvCxnSpPr>
            <a:cxnSpLocks noChangeShapeType="1"/>
          </p:cNvCxnSpPr>
          <p:nvPr/>
        </p:nvCxnSpPr>
        <p:spPr bwMode="auto">
          <a:xfrm>
            <a:off x="3456814" y="4280162"/>
            <a:ext cx="3838624" cy="119591"/>
          </a:xfrm>
          <a:prstGeom prst="straightConnector1">
            <a:avLst/>
          </a:prstGeom>
          <a:noFill/>
          <a:ln w="19050">
            <a:solidFill>
              <a:srgbClr val="E36C0A"/>
            </a:solidFill>
            <a:prstDash val="dash"/>
            <a:round/>
            <a:headEnd/>
            <a:tailEnd/>
          </a:ln>
        </p:spPr>
      </p:cxnSp>
      <p:cxnSp>
        <p:nvCxnSpPr>
          <p:cNvPr id="11" name="AutoShape 2"/>
          <p:cNvCxnSpPr>
            <a:cxnSpLocks noChangeShapeType="1"/>
          </p:cNvCxnSpPr>
          <p:nvPr/>
        </p:nvCxnSpPr>
        <p:spPr bwMode="auto">
          <a:xfrm flipH="1">
            <a:off x="3117089" y="4267200"/>
            <a:ext cx="339725" cy="479425"/>
          </a:xfrm>
          <a:prstGeom prst="straightConnector1">
            <a:avLst/>
          </a:prstGeom>
          <a:noFill/>
          <a:ln w="19050">
            <a:solidFill>
              <a:srgbClr val="E36C0A"/>
            </a:solidFill>
            <a:prstDash val="dash"/>
            <a:round/>
            <a:headEnd/>
            <a:tailEnd/>
          </a:ln>
        </p:spPr>
      </p:cxnSp>
      <p:cxnSp>
        <p:nvCxnSpPr>
          <p:cNvPr id="12" name="AutoShape 3"/>
          <p:cNvCxnSpPr>
            <a:cxnSpLocks noChangeShapeType="1"/>
          </p:cNvCxnSpPr>
          <p:nvPr/>
        </p:nvCxnSpPr>
        <p:spPr bwMode="auto">
          <a:xfrm flipH="1" flipV="1">
            <a:off x="3117089" y="4746625"/>
            <a:ext cx="3252788" cy="238125"/>
          </a:xfrm>
          <a:prstGeom prst="straightConnector1">
            <a:avLst/>
          </a:prstGeom>
          <a:noFill/>
          <a:ln w="19050">
            <a:solidFill>
              <a:srgbClr val="E36C0A"/>
            </a:solidFill>
            <a:prstDash val="dash"/>
            <a:round/>
            <a:headEnd/>
            <a:tailEnd/>
          </a:ln>
        </p:spPr>
      </p:cxn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 flipH="1">
            <a:off x="6369876" y="4555330"/>
            <a:ext cx="152400" cy="385763"/>
          </a:xfrm>
          <a:prstGeom prst="straightConnector1">
            <a:avLst/>
          </a:prstGeom>
          <a:noFill/>
          <a:ln w="19050">
            <a:solidFill>
              <a:srgbClr val="E36C0A"/>
            </a:solidFill>
            <a:prstDash val="dash"/>
            <a:round/>
            <a:headEnd/>
            <a:tailEnd/>
          </a:ln>
        </p:spPr>
      </p:cxnSp>
      <p:cxnSp>
        <p:nvCxnSpPr>
          <p:cNvPr id="14" name="AutoShape 5"/>
          <p:cNvCxnSpPr>
            <a:cxnSpLocks noChangeShapeType="1"/>
          </p:cNvCxnSpPr>
          <p:nvPr/>
        </p:nvCxnSpPr>
        <p:spPr bwMode="auto">
          <a:xfrm>
            <a:off x="6522276" y="4555330"/>
            <a:ext cx="1031925" cy="0"/>
          </a:xfrm>
          <a:prstGeom prst="straightConnector1">
            <a:avLst/>
          </a:prstGeom>
          <a:noFill/>
          <a:ln w="19050">
            <a:solidFill>
              <a:srgbClr val="E36C0A"/>
            </a:solidFill>
            <a:prstDash val="dash"/>
            <a:round/>
            <a:headEnd/>
            <a:tailEnd/>
          </a:ln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>
            <a:off x="7400071" y="4399753"/>
            <a:ext cx="106363" cy="103718"/>
          </a:xfrm>
          <a:prstGeom prst="straightConnector1">
            <a:avLst/>
          </a:prstGeom>
          <a:noFill/>
          <a:ln w="19050">
            <a:solidFill>
              <a:srgbClr val="E36C0A"/>
            </a:solidFill>
            <a:prstDash val="dash"/>
            <a:round/>
            <a:headEnd/>
            <a:tailEnd/>
          </a:ln>
        </p:spPr>
      </p:cxn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12C3-41DD-48A4-953A-BA896CBFF6BB}" type="datetime1">
              <a:rPr lang="fr-FR" smtClean="0"/>
              <a:t>26/11/2017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4360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>
                <a:latin typeface="Trebuchet MS (Corps)"/>
                <a:cs typeface="Trebuchet MS (Corps)"/>
              </a:rPr>
              <a:t>Mobilité et Accessibilité du</a:t>
            </a:r>
          </a:p>
          <a:p>
            <a:r>
              <a:rPr lang="fr-FR" sz="4000" dirty="0">
                <a:latin typeface="Trebuchet MS (Corps)"/>
                <a:cs typeface="Trebuchet MS (Corps)"/>
              </a:rPr>
              <a:t>Smart Parc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3D54-4BBE-4525-BE47-CB30978A88CC}" type="datetime1">
              <a:rPr lang="fr-FR" smtClean="0"/>
              <a:t>26/11/2017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Shape 170"/>
          <p:cNvSpPr txBox="1"/>
          <p:nvPr/>
        </p:nvSpPr>
        <p:spPr>
          <a:xfrm>
            <a:off x="411538" y="1917254"/>
            <a:ext cx="8229651" cy="22473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 algn="just"/>
            <a:r>
              <a:rPr lang="fr-FR" b="1" dirty="0" smtClean="0"/>
              <a:t>Circulation et garage </a:t>
            </a:r>
            <a:r>
              <a:rPr lang="fr-FR" b="1" dirty="0"/>
              <a:t>sur </a:t>
            </a:r>
            <a:r>
              <a:rPr lang="fr-FR" b="1" dirty="0" smtClean="0"/>
              <a:t>site</a:t>
            </a:r>
          </a:p>
          <a:p>
            <a:pPr lvl="0" algn="just"/>
            <a:endParaRPr lang="fr-FR" dirty="0"/>
          </a:p>
          <a:p>
            <a:pPr algn="just"/>
            <a:r>
              <a:rPr lang="fr-FR" dirty="0" smtClean="0"/>
              <a:t>- Favoriser </a:t>
            </a:r>
            <a:r>
              <a:rPr lang="fr-FR" dirty="0"/>
              <a:t>les circulations à vélo, et donner une place privilégiée et sécurisée aux parkings des cycles.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- Prévoir </a:t>
            </a:r>
            <a:r>
              <a:rPr lang="fr-FR" dirty="0"/>
              <a:t>un local vélo pour les logements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  <a:p>
            <a:pPr algn="just">
              <a:buFontTx/>
              <a:buChar char="-"/>
            </a:pPr>
            <a:r>
              <a:rPr lang="fr-FR" dirty="0" smtClean="0"/>
              <a:t>Envisager </a:t>
            </a:r>
            <a:r>
              <a:rPr lang="fr-FR" dirty="0"/>
              <a:t>la création d’un parking vélo en contrebas, pour éviter de monter en vélo</a:t>
            </a:r>
            <a:r>
              <a:rPr lang="fr-FR" dirty="0" smtClean="0"/>
              <a:t>.</a:t>
            </a:r>
          </a:p>
          <a:p>
            <a:pPr algn="just">
              <a:buFontTx/>
              <a:buChar char="-"/>
            </a:pPr>
            <a:endParaRPr lang="fr-FR" dirty="0" smtClean="0"/>
          </a:p>
          <a:p>
            <a:pPr algn="just">
              <a:buFontTx/>
              <a:buChar char="-"/>
            </a:pPr>
            <a:r>
              <a:rPr lang="fr-FR" dirty="0" smtClean="0"/>
              <a:t> Préparer aux solutions d’</a:t>
            </a:r>
            <a:r>
              <a:rPr lang="fr-FR" dirty="0" err="1" smtClean="0"/>
              <a:t>é</a:t>
            </a:r>
            <a:r>
              <a:rPr lang="fr-FR" dirty="0" err="1" smtClean="0"/>
              <a:t>co</a:t>
            </a:r>
            <a:r>
              <a:rPr lang="fr-FR" dirty="0" err="1" smtClean="0"/>
              <a:t>partage</a:t>
            </a:r>
            <a:r>
              <a:rPr lang="fr-FR" dirty="0" smtClean="0"/>
              <a:t> de véhicules autonomes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- </a:t>
            </a:r>
            <a:r>
              <a:rPr lang="fr-FR" dirty="0" smtClean="0"/>
              <a:t>Garages</a:t>
            </a:r>
            <a:r>
              <a:rPr lang="fr-FR" dirty="0"/>
              <a:t> : présence de bornes électriques de </a:t>
            </a:r>
            <a:r>
              <a:rPr lang="fr-FR" dirty="0" smtClean="0"/>
              <a:t>recharge pour les automobiles et les vélos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03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>
                <a:latin typeface="Trebuchet MS (Corps)"/>
                <a:cs typeface="Trebuchet MS (Corps)"/>
              </a:rPr>
              <a:t>Mobilité et Accessibilité du</a:t>
            </a:r>
          </a:p>
          <a:p>
            <a:r>
              <a:rPr lang="fr-FR" sz="4000" dirty="0">
                <a:latin typeface="Trebuchet MS (Corps)"/>
                <a:cs typeface="Trebuchet MS (Corps)"/>
              </a:rPr>
              <a:t>Smart Parc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72AF-44A9-4FF7-9EEE-8758C223EF70}" type="datetime1">
              <a:rPr lang="fr-FR" smtClean="0"/>
              <a:t>26/11/2017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Shape 170"/>
          <p:cNvSpPr txBox="1"/>
          <p:nvPr/>
        </p:nvSpPr>
        <p:spPr>
          <a:xfrm>
            <a:off x="411538" y="1917254"/>
            <a:ext cx="8229651" cy="22473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 algn="just"/>
            <a:r>
              <a:rPr lang="fr-FR" b="1" dirty="0" smtClean="0"/>
              <a:t>Aménagements favorisant l’usage des cycles</a:t>
            </a:r>
          </a:p>
          <a:p>
            <a:pPr lvl="0" algn="just"/>
            <a:endParaRPr lang="fr-FR" dirty="0"/>
          </a:p>
          <a:p>
            <a:pPr algn="just"/>
            <a:r>
              <a:rPr lang="fr-FR" dirty="0" smtClean="0"/>
              <a:t>-</a:t>
            </a:r>
            <a:r>
              <a:rPr lang="fr-FR" dirty="0"/>
              <a:t>Parkings vélos (mobilier urbain) plus nombreux, réaménagement des berges de Seine : voiture / vélos / piétons (</a:t>
            </a:r>
            <a:r>
              <a:rPr lang="fr-FR" dirty="0" err="1"/>
              <a:t>Cf</a:t>
            </a:r>
            <a:r>
              <a:rPr lang="fr-FR" dirty="0"/>
              <a:t> </a:t>
            </a:r>
            <a:r>
              <a:rPr lang="fr-FR" dirty="0" err="1" smtClean="0"/>
              <a:t>Andresy</a:t>
            </a:r>
            <a:r>
              <a:rPr lang="fr-FR" dirty="0" smtClean="0"/>
              <a:t>) </a:t>
            </a:r>
            <a:endParaRPr lang="fr-FR" dirty="0"/>
          </a:p>
        </p:txBody>
      </p:sp>
      <p:pic>
        <p:nvPicPr>
          <p:cNvPr id="7" name="Image 6" descr="vel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56" y="3441115"/>
            <a:ext cx="2535936" cy="1920240"/>
          </a:xfrm>
          <a:prstGeom prst="rect">
            <a:avLst/>
          </a:prstGeom>
        </p:spPr>
      </p:pic>
      <p:pic>
        <p:nvPicPr>
          <p:cNvPr id="9" name="Image 8" descr="velo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32" y="3422827"/>
            <a:ext cx="2950464" cy="1938528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28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 smtClean="0">
                <a:latin typeface="Trebuchet MS (Corps)"/>
                <a:cs typeface="Trebuchet MS (Corps)"/>
              </a:rPr>
              <a:t>Mobilité et Accessibilité du</a:t>
            </a:r>
          </a:p>
          <a:p>
            <a:r>
              <a:rPr lang="fr-FR" sz="4000" dirty="0" smtClean="0">
                <a:latin typeface="Trebuchet MS (Corps)"/>
                <a:cs typeface="Trebuchet MS (Corps)"/>
              </a:rPr>
              <a:t>Smart Parc</a:t>
            </a:r>
            <a:endParaRPr lang="fr-FR" sz="4000" dirty="0">
              <a:latin typeface="Trebuchet MS (Corps)"/>
              <a:cs typeface="Trebuchet MS (Corps)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11538" y="1589543"/>
            <a:ext cx="8229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Prévoir </a:t>
            </a:r>
            <a:r>
              <a:rPr lang="fr-FR" dirty="0"/>
              <a:t>de grands axes alternatifs à la D190 qui puissent intégrer des voies cyclables ou CVCB (Chaussée à voie centrale banalisée), pouvant desservir des quartiers plus au Nord (Avenue des </a:t>
            </a:r>
            <a:r>
              <a:rPr lang="fr-FR" dirty="0" err="1"/>
              <a:t>Fontenelles</a:t>
            </a:r>
            <a:r>
              <a:rPr lang="fr-FR" dirty="0"/>
              <a:t>, Rue de Général Leclerc…</a:t>
            </a:r>
            <a:r>
              <a:rPr lang="fr-FR" dirty="0" err="1"/>
              <a:t>etc</a:t>
            </a:r>
            <a:r>
              <a:rPr lang="fr-FR" dirty="0" smtClean="0"/>
              <a:t>).</a:t>
            </a:r>
            <a:endParaRPr lang="fr-FR" dirty="0"/>
          </a:p>
        </p:txBody>
      </p:sp>
      <p:grpSp>
        <p:nvGrpSpPr>
          <p:cNvPr id="60" name="Groupe 59"/>
          <p:cNvGrpSpPr/>
          <p:nvPr/>
        </p:nvGrpSpPr>
        <p:grpSpPr>
          <a:xfrm>
            <a:off x="1244600" y="2840148"/>
            <a:ext cx="6650736" cy="3651504"/>
            <a:chOff x="1244600" y="2840148"/>
            <a:chExt cx="6650736" cy="3651504"/>
          </a:xfrm>
        </p:grpSpPr>
        <p:pic>
          <p:nvPicPr>
            <p:cNvPr id="6" name="Image 5" descr="plan bis gwendal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600" y="2840148"/>
              <a:ext cx="6650736" cy="3651504"/>
            </a:xfrm>
            <a:prstGeom prst="rect">
              <a:avLst/>
            </a:prstGeom>
          </p:spPr>
        </p:pic>
        <p:grpSp>
          <p:nvGrpSpPr>
            <p:cNvPr id="4097" name="Group 1"/>
            <p:cNvGrpSpPr>
              <a:grpSpLocks/>
            </p:cNvGrpSpPr>
            <p:nvPr/>
          </p:nvGrpSpPr>
          <p:grpSpPr bwMode="auto">
            <a:xfrm>
              <a:off x="1475140" y="2862954"/>
              <a:ext cx="6375400" cy="3581400"/>
              <a:chOff x="1096" y="8332"/>
              <a:chExt cx="10039" cy="5640"/>
            </a:xfrm>
          </p:grpSpPr>
          <p:cxnSp>
            <p:nvCxnSpPr>
              <p:cNvPr id="4098" name="AutoShape 2"/>
              <p:cNvCxnSpPr>
                <a:cxnSpLocks noChangeShapeType="1"/>
              </p:cNvCxnSpPr>
              <p:nvPr/>
            </p:nvCxnSpPr>
            <p:spPr bwMode="auto">
              <a:xfrm flipH="1">
                <a:off x="10590" y="10340"/>
                <a:ext cx="545" cy="282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099" name="AutoShape 3"/>
              <p:cNvCxnSpPr>
                <a:cxnSpLocks noChangeShapeType="1"/>
              </p:cNvCxnSpPr>
              <p:nvPr/>
            </p:nvCxnSpPr>
            <p:spPr bwMode="auto">
              <a:xfrm flipV="1">
                <a:off x="5480" y="12802"/>
                <a:ext cx="820" cy="34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00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2890" y="12562"/>
                <a:ext cx="640" cy="24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01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2760" y="12802"/>
                <a:ext cx="130" cy="34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02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1717" y="13092"/>
                <a:ext cx="1043" cy="88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03" name="AutoShape 7"/>
              <p:cNvCxnSpPr>
                <a:cxnSpLocks noChangeShapeType="1"/>
              </p:cNvCxnSpPr>
              <p:nvPr/>
            </p:nvCxnSpPr>
            <p:spPr bwMode="auto">
              <a:xfrm>
                <a:off x="3910" y="13542"/>
                <a:ext cx="177" cy="23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04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4087" y="13542"/>
                <a:ext cx="643" cy="23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05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4730" y="13142"/>
                <a:ext cx="750" cy="40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06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3530" y="12492"/>
                <a:ext cx="270" cy="7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07" name="AutoShape 11"/>
              <p:cNvCxnSpPr>
                <a:cxnSpLocks noChangeShapeType="1"/>
              </p:cNvCxnSpPr>
              <p:nvPr/>
            </p:nvCxnSpPr>
            <p:spPr bwMode="auto">
              <a:xfrm>
                <a:off x="3800" y="12492"/>
                <a:ext cx="490" cy="14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08" name="AutoShape 12"/>
              <p:cNvCxnSpPr>
                <a:cxnSpLocks noChangeShapeType="1"/>
              </p:cNvCxnSpPr>
              <p:nvPr/>
            </p:nvCxnSpPr>
            <p:spPr bwMode="auto">
              <a:xfrm>
                <a:off x="4290" y="12632"/>
                <a:ext cx="380" cy="31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09" name="AutoShape 13"/>
              <p:cNvCxnSpPr>
                <a:cxnSpLocks noChangeShapeType="1"/>
              </p:cNvCxnSpPr>
              <p:nvPr/>
            </p:nvCxnSpPr>
            <p:spPr bwMode="auto">
              <a:xfrm flipH="1">
                <a:off x="4510" y="12942"/>
                <a:ext cx="160" cy="10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10" name="AutoShape 14"/>
              <p:cNvCxnSpPr>
                <a:cxnSpLocks noChangeShapeType="1"/>
              </p:cNvCxnSpPr>
              <p:nvPr/>
            </p:nvCxnSpPr>
            <p:spPr bwMode="auto">
              <a:xfrm flipH="1" flipV="1">
                <a:off x="4510" y="13042"/>
                <a:ext cx="280" cy="50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11" name="AutoShape 15"/>
              <p:cNvCxnSpPr>
                <a:cxnSpLocks noChangeShapeType="1"/>
              </p:cNvCxnSpPr>
              <p:nvPr/>
            </p:nvCxnSpPr>
            <p:spPr bwMode="auto">
              <a:xfrm flipV="1">
                <a:off x="6300" y="12632"/>
                <a:ext cx="820" cy="17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12" name="AutoShape 16"/>
              <p:cNvCxnSpPr>
                <a:cxnSpLocks noChangeShapeType="1"/>
              </p:cNvCxnSpPr>
              <p:nvPr/>
            </p:nvCxnSpPr>
            <p:spPr bwMode="auto">
              <a:xfrm flipV="1">
                <a:off x="7360" y="12342"/>
                <a:ext cx="370" cy="22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13" name="AutoShape 17"/>
              <p:cNvCxnSpPr>
                <a:cxnSpLocks noChangeShapeType="1"/>
              </p:cNvCxnSpPr>
              <p:nvPr/>
            </p:nvCxnSpPr>
            <p:spPr bwMode="auto">
              <a:xfrm flipV="1">
                <a:off x="7730" y="12202"/>
                <a:ext cx="370" cy="14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14" name="AutoShape 18"/>
              <p:cNvCxnSpPr>
                <a:cxnSpLocks noChangeShapeType="1"/>
              </p:cNvCxnSpPr>
              <p:nvPr/>
            </p:nvCxnSpPr>
            <p:spPr bwMode="auto">
              <a:xfrm flipV="1">
                <a:off x="8100" y="11962"/>
                <a:ext cx="1420" cy="24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15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9520" y="11672"/>
                <a:ext cx="280" cy="29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16" name="AutoShape 20"/>
              <p:cNvCxnSpPr>
                <a:cxnSpLocks noChangeShapeType="1"/>
              </p:cNvCxnSpPr>
              <p:nvPr/>
            </p:nvCxnSpPr>
            <p:spPr bwMode="auto">
              <a:xfrm>
                <a:off x="9800" y="11672"/>
                <a:ext cx="1100" cy="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17" name="AutoShape 21"/>
              <p:cNvCxnSpPr>
                <a:cxnSpLocks noChangeShapeType="1"/>
              </p:cNvCxnSpPr>
              <p:nvPr/>
            </p:nvCxnSpPr>
            <p:spPr bwMode="auto">
              <a:xfrm>
                <a:off x="10900" y="11392"/>
                <a:ext cx="0" cy="28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18" name="AutoShape 22"/>
              <p:cNvCxnSpPr>
                <a:cxnSpLocks noChangeShapeType="1"/>
              </p:cNvCxnSpPr>
              <p:nvPr/>
            </p:nvCxnSpPr>
            <p:spPr bwMode="auto">
              <a:xfrm>
                <a:off x="10590" y="10622"/>
                <a:ext cx="311" cy="77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19" name="AutoShape 23"/>
              <p:cNvCxnSpPr>
                <a:cxnSpLocks noChangeShapeType="1"/>
              </p:cNvCxnSpPr>
              <p:nvPr/>
            </p:nvCxnSpPr>
            <p:spPr bwMode="auto">
              <a:xfrm flipH="1" flipV="1">
                <a:off x="7980" y="11672"/>
                <a:ext cx="120" cy="53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20" name="AutoShape 24"/>
              <p:cNvCxnSpPr>
                <a:cxnSpLocks noChangeShapeType="1"/>
              </p:cNvCxnSpPr>
              <p:nvPr/>
            </p:nvCxnSpPr>
            <p:spPr bwMode="auto">
              <a:xfrm flipH="1" flipV="1">
                <a:off x="8890" y="11392"/>
                <a:ext cx="120" cy="63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21" name="AutoShape 25"/>
              <p:cNvCxnSpPr>
                <a:cxnSpLocks noChangeShapeType="1"/>
              </p:cNvCxnSpPr>
              <p:nvPr/>
            </p:nvCxnSpPr>
            <p:spPr bwMode="auto">
              <a:xfrm flipH="1" flipV="1">
                <a:off x="7380" y="10622"/>
                <a:ext cx="600" cy="105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22" name="AutoShape 26"/>
              <p:cNvCxnSpPr>
                <a:cxnSpLocks noChangeShapeType="1"/>
              </p:cNvCxnSpPr>
              <p:nvPr/>
            </p:nvCxnSpPr>
            <p:spPr bwMode="auto">
              <a:xfrm flipV="1">
                <a:off x="9400" y="10062"/>
                <a:ext cx="850" cy="63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23" name="AutoShape 27"/>
              <p:cNvCxnSpPr>
                <a:cxnSpLocks noChangeShapeType="1"/>
              </p:cNvCxnSpPr>
              <p:nvPr/>
            </p:nvCxnSpPr>
            <p:spPr bwMode="auto">
              <a:xfrm flipV="1">
                <a:off x="7380" y="10692"/>
                <a:ext cx="2020" cy="70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24" name="AutoShape 28"/>
              <p:cNvCxnSpPr>
                <a:cxnSpLocks noChangeShapeType="1"/>
              </p:cNvCxnSpPr>
              <p:nvPr/>
            </p:nvCxnSpPr>
            <p:spPr bwMode="auto">
              <a:xfrm>
                <a:off x="6810" y="11392"/>
                <a:ext cx="570" cy="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25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5480" y="11392"/>
                <a:ext cx="1330" cy="45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26" name="AutoShape 30"/>
              <p:cNvCxnSpPr>
                <a:cxnSpLocks noChangeShapeType="1"/>
              </p:cNvCxnSpPr>
              <p:nvPr/>
            </p:nvCxnSpPr>
            <p:spPr bwMode="auto">
              <a:xfrm flipV="1">
                <a:off x="5070" y="11842"/>
                <a:ext cx="410" cy="25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27" name="AutoShape 31"/>
              <p:cNvCxnSpPr>
                <a:cxnSpLocks noChangeShapeType="1"/>
              </p:cNvCxnSpPr>
              <p:nvPr/>
            </p:nvCxnSpPr>
            <p:spPr bwMode="auto">
              <a:xfrm flipV="1">
                <a:off x="4670" y="12092"/>
                <a:ext cx="410" cy="25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28" name="AutoShape 32"/>
              <p:cNvCxnSpPr>
                <a:cxnSpLocks noChangeShapeType="1"/>
              </p:cNvCxnSpPr>
              <p:nvPr/>
            </p:nvCxnSpPr>
            <p:spPr bwMode="auto">
              <a:xfrm flipV="1">
                <a:off x="4410" y="12342"/>
                <a:ext cx="260" cy="22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29" name="AutoShape 33"/>
              <p:cNvCxnSpPr>
                <a:cxnSpLocks noChangeShapeType="1"/>
              </p:cNvCxnSpPr>
              <p:nvPr/>
            </p:nvCxnSpPr>
            <p:spPr bwMode="auto">
              <a:xfrm flipH="1">
                <a:off x="7380" y="8332"/>
                <a:ext cx="350" cy="229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30" name="AutoShape 34"/>
              <p:cNvCxnSpPr>
                <a:cxnSpLocks noChangeShapeType="1"/>
              </p:cNvCxnSpPr>
              <p:nvPr/>
            </p:nvCxnSpPr>
            <p:spPr bwMode="auto">
              <a:xfrm flipV="1">
                <a:off x="7030" y="10622"/>
                <a:ext cx="350" cy="29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31" name="AutoShape 35"/>
              <p:cNvCxnSpPr>
                <a:cxnSpLocks noChangeShapeType="1"/>
              </p:cNvCxnSpPr>
              <p:nvPr/>
            </p:nvCxnSpPr>
            <p:spPr bwMode="auto">
              <a:xfrm>
                <a:off x="6880" y="10912"/>
                <a:ext cx="150" cy="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32" name="AutoShape 36"/>
              <p:cNvCxnSpPr>
                <a:cxnSpLocks noChangeShapeType="1"/>
              </p:cNvCxnSpPr>
              <p:nvPr/>
            </p:nvCxnSpPr>
            <p:spPr bwMode="auto">
              <a:xfrm flipV="1">
                <a:off x="5540" y="10912"/>
                <a:ext cx="1340" cy="48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33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4410" y="11392"/>
                <a:ext cx="1130" cy="87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34" name="AutoShape 38"/>
              <p:cNvCxnSpPr>
                <a:cxnSpLocks noChangeShapeType="1"/>
              </p:cNvCxnSpPr>
              <p:nvPr/>
            </p:nvCxnSpPr>
            <p:spPr bwMode="auto">
              <a:xfrm>
                <a:off x="4170" y="12262"/>
                <a:ext cx="240" cy="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35" name="AutoShape 39"/>
              <p:cNvCxnSpPr>
                <a:cxnSpLocks noChangeShapeType="1"/>
              </p:cNvCxnSpPr>
              <p:nvPr/>
            </p:nvCxnSpPr>
            <p:spPr bwMode="auto">
              <a:xfrm>
                <a:off x="5955" y="9672"/>
                <a:ext cx="345" cy="71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36" name="AutoShape 40"/>
              <p:cNvCxnSpPr>
                <a:cxnSpLocks noChangeShapeType="1"/>
              </p:cNvCxnSpPr>
              <p:nvPr/>
            </p:nvCxnSpPr>
            <p:spPr bwMode="auto">
              <a:xfrm>
                <a:off x="6300" y="9743"/>
                <a:ext cx="370" cy="24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37" name="AutoShape 41"/>
              <p:cNvCxnSpPr>
                <a:cxnSpLocks noChangeShapeType="1"/>
              </p:cNvCxnSpPr>
              <p:nvPr/>
            </p:nvCxnSpPr>
            <p:spPr bwMode="auto">
              <a:xfrm>
                <a:off x="6670" y="9983"/>
                <a:ext cx="240" cy="879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38" name="AutoShape 42"/>
              <p:cNvCxnSpPr>
                <a:cxnSpLocks noChangeShapeType="1"/>
              </p:cNvCxnSpPr>
              <p:nvPr/>
            </p:nvCxnSpPr>
            <p:spPr bwMode="auto">
              <a:xfrm>
                <a:off x="5610" y="9423"/>
                <a:ext cx="345" cy="249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39" name="AutoShape 43"/>
              <p:cNvCxnSpPr>
                <a:cxnSpLocks noChangeShapeType="1"/>
              </p:cNvCxnSpPr>
              <p:nvPr/>
            </p:nvCxnSpPr>
            <p:spPr bwMode="auto">
              <a:xfrm flipH="1">
                <a:off x="5405" y="9423"/>
                <a:ext cx="100" cy="65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40" name="AutoShape 44"/>
              <p:cNvCxnSpPr>
                <a:cxnSpLocks noChangeShapeType="1"/>
              </p:cNvCxnSpPr>
              <p:nvPr/>
            </p:nvCxnSpPr>
            <p:spPr bwMode="auto">
              <a:xfrm>
                <a:off x="5080" y="9230"/>
                <a:ext cx="325" cy="258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41" name="AutoShape 45"/>
              <p:cNvCxnSpPr>
                <a:cxnSpLocks noChangeShapeType="1"/>
              </p:cNvCxnSpPr>
              <p:nvPr/>
            </p:nvCxnSpPr>
            <p:spPr bwMode="auto">
              <a:xfrm flipV="1">
                <a:off x="4755" y="9230"/>
                <a:ext cx="325" cy="258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42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4510" y="9470"/>
                <a:ext cx="280" cy="513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43" name="AutoShape 47"/>
              <p:cNvCxnSpPr>
                <a:cxnSpLocks noChangeShapeType="1"/>
              </p:cNvCxnSpPr>
              <p:nvPr/>
            </p:nvCxnSpPr>
            <p:spPr bwMode="auto">
              <a:xfrm flipV="1">
                <a:off x="4087" y="9983"/>
                <a:ext cx="423" cy="472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44" name="AutoShape 48"/>
              <p:cNvCxnSpPr>
                <a:cxnSpLocks noChangeShapeType="1"/>
              </p:cNvCxnSpPr>
              <p:nvPr/>
            </p:nvCxnSpPr>
            <p:spPr bwMode="auto">
              <a:xfrm flipV="1">
                <a:off x="3213" y="10455"/>
                <a:ext cx="874" cy="457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45" name="AutoShape 49"/>
              <p:cNvCxnSpPr>
                <a:cxnSpLocks noChangeShapeType="1"/>
              </p:cNvCxnSpPr>
              <p:nvPr/>
            </p:nvCxnSpPr>
            <p:spPr bwMode="auto">
              <a:xfrm>
                <a:off x="2687" y="10862"/>
                <a:ext cx="526" cy="5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46" name="AutoShape 50"/>
              <p:cNvCxnSpPr>
                <a:cxnSpLocks noChangeShapeType="1"/>
              </p:cNvCxnSpPr>
              <p:nvPr/>
            </p:nvCxnSpPr>
            <p:spPr bwMode="auto">
              <a:xfrm flipV="1">
                <a:off x="2096" y="10862"/>
                <a:ext cx="591" cy="464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47" name="AutoShape 51"/>
              <p:cNvCxnSpPr>
                <a:cxnSpLocks noChangeShapeType="1"/>
              </p:cNvCxnSpPr>
              <p:nvPr/>
            </p:nvCxnSpPr>
            <p:spPr bwMode="auto">
              <a:xfrm flipV="1">
                <a:off x="1096" y="11326"/>
                <a:ext cx="1000" cy="636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148" name="AutoShape 52"/>
              <p:cNvCxnSpPr>
                <a:cxnSpLocks noChangeShapeType="1"/>
              </p:cNvCxnSpPr>
              <p:nvPr/>
            </p:nvCxnSpPr>
            <p:spPr bwMode="auto">
              <a:xfrm flipH="1" flipV="1">
                <a:off x="6195" y="12942"/>
                <a:ext cx="364" cy="1030"/>
              </a:xfrm>
              <a:prstGeom prst="straightConnector1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</p:cxnSp>
        </p:grpSp>
      </p:grpSp>
      <p:sp>
        <p:nvSpPr>
          <p:cNvPr id="59" name="Espace réservé de la date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AA85-EA4C-4543-8A26-A416C2DCB617}" type="datetime1">
              <a:rPr lang="fr-FR" smtClean="0"/>
              <a:t>26/11/2017</a:t>
            </a:fld>
            <a:endParaRPr lang="en-US"/>
          </a:p>
        </p:txBody>
      </p:sp>
      <p:sp>
        <p:nvSpPr>
          <p:cNvPr id="61" name="Espace réservé du pied de page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5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0"/>
            <a:ext cx="8546407" cy="120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r>
              <a:rPr lang="fr-FR" sz="4000" dirty="0">
                <a:latin typeface="Trebuchet MS (Corps)"/>
                <a:cs typeface="Trebuchet MS (Corps)"/>
              </a:rPr>
              <a:t>Mobilité et Accessibilité du</a:t>
            </a:r>
          </a:p>
          <a:p>
            <a:r>
              <a:rPr lang="fr-FR" sz="4000" dirty="0">
                <a:latin typeface="Trebuchet MS (Corps)"/>
                <a:cs typeface="Trebuchet MS (Corps)"/>
              </a:rPr>
              <a:t>Smart Parc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FCD8-D5A3-41E8-B9DC-685879D09692}" type="datetime1">
              <a:rPr lang="fr-FR" smtClean="0"/>
              <a:t>26/11/2017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Shape 170"/>
          <p:cNvSpPr txBox="1"/>
          <p:nvPr/>
        </p:nvSpPr>
        <p:spPr>
          <a:xfrm>
            <a:off x="411538" y="1988690"/>
            <a:ext cx="8229651" cy="27932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 algn="just"/>
            <a:r>
              <a:rPr lang="fr-FR" b="1" dirty="0"/>
              <a:t>Désengorger la </a:t>
            </a:r>
            <a:r>
              <a:rPr lang="fr-FR" b="1" dirty="0" smtClean="0"/>
              <a:t>ville</a:t>
            </a:r>
          </a:p>
          <a:p>
            <a:pPr lvl="0" algn="just"/>
            <a:endParaRPr lang="fr-FR" dirty="0"/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Service </a:t>
            </a:r>
            <a:r>
              <a:rPr lang="fr-FR" dirty="0"/>
              <a:t>de livraisons multi-commerces (type coursiers) en VAE cargo (fleuriste, boucher, AMAP, pizzas, </a:t>
            </a:r>
            <a:r>
              <a:rPr lang="fr-FR" dirty="0" smtClean="0"/>
              <a:t>Cafés </a:t>
            </a:r>
            <a:r>
              <a:rPr lang="fr-FR" dirty="0" err="1" smtClean="0"/>
              <a:t>Pfaff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)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</a:t>
            </a:r>
            <a:r>
              <a:rPr lang="fr-FR" dirty="0" smtClean="0"/>
              <a:t>CREATION D’EMPLOIS.</a:t>
            </a:r>
          </a:p>
          <a:p>
            <a:pPr algn="just"/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Service de transport à la demande </a:t>
            </a:r>
            <a:r>
              <a:rPr lang="fr-FR" dirty="0" smtClean="0"/>
              <a:t>(véhicule connecté et/ou autonome)</a:t>
            </a:r>
            <a:endParaRPr lang="fr-FR" dirty="0" smtClean="0"/>
          </a:p>
          <a:p>
            <a:pPr algn="just"/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Auto-partage / covoiturage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lvl="0" algn="just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65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59453" y="2167370"/>
            <a:ext cx="8616560" cy="4004830"/>
          </a:xfrm>
        </p:spPr>
        <p:txBody>
          <a:bodyPr>
            <a:noAutofit/>
          </a:bodyPr>
          <a:lstStyle/>
          <a:p>
            <a:pPr algn="ctr"/>
            <a:r>
              <a:rPr lang="fr-FR" sz="1800" b="1" dirty="0" smtClean="0"/>
              <a:t>Solidaire</a:t>
            </a:r>
          </a:p>
          <a:p>
            <a:pPr algn="ctr"/>
            <a:r>
              <a:rPr lang="fr-FR" sz="1800" b="1" dirty="0" smtClean="0"/>
              <a:t>Mobilités douces</a:t>
            </a:r>
          </a:p>
          <a:p>
            <a:pPr algn="ctr"/>
            <a:r>
              <a:rPr lang="fr-FR" sz="1800" b="1" dirty="0" err="1" smtClean="0"/>
              <a:t>Archi’culture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Redynamisation économique et écologique</a:t>
            </a:r>
          </a:p>
          <a:p>
            <a:pPr algn="ctr"/>
            <a:r>
              <a:rPr lang="fr-FR" sz="1800" b="1" dirty="0" smtClean="0"/>
              <a:t>Triel(lois-es) au cœur</a:t>
            </a:r>
          </a:p>
          <a:p>
            <a:pPr algn="ctr"/>
            <a:endParaRPr lang="fr-FR" sz="1800" dirty="0" smtClean="0"/>
          </a:p>
          <a:p>
            <a:pPr algn="ctr"/>
            <a:endParaRPr lang="fr-FR" sz="1800" dirty="0" smtClean="0"/>
          </a:p>
          <a:p>
            <a:pPr algn="ctr"/>
            <a:r>
              <a:rPr lang="fr-FR" sz="1800" dirty="0" smtClean="0"/>
              <a:t>Un Projet Pensé par </a:t>
            </a:r>
          </a:p>
          <a:p>
            <a:pPr algn="ctr"/>
            <a:r>
              <a:rPr lang="fr-FR" sz="1800" dirty="0" smtClean="0"/>
              <a:t>Un </a:t>
            </a:r>
            <a:r>
              <a:rPr lang="fr-FR" sz="1800" dirty="0" smtClean="0"/>
              <a:t>Collectif </a:t>
            </a:r>
            <a:r>
              <a:rPr lang="fr-FR" sz="1800" dirty="0" smtClean="0"/>
              <a:t>d’Associations </a:t>
            </a:r>
            <a:r>
              <a:rPr lang="fr-FR" sz="1800" dirty="0" err="1" smtClean="0"/>
              <a:t>Trielloises</a:t>
            </a:r>
            <a:r>
              <a:rPr lang="fr-FR" sz="1800" dirty="0" smtClean="0"/>
              <a:t> </a:t>
            </a:r>
            <a:r>
              <a:rPr lang="fr-FR" sz="1800" dirty="0" smtClean="0"/>
              <a:t>d’Environnement et de Cadre de Vie</a:t>
            </a:r>
            <a:endParaRPr lang="fr-FR" sz="1800" dirty="0"/>
          </a:p>
          <a:p>
            <a:pPr algn="ctr"/>
            <a:r>
              <a:rPr lang="fr-FR" sz="1800" dirty="0" smtClean="0"/>
              <a:t>Contact : </a:t>
            </a:r>
            <a:r>
              <a:rPr lang="fr-FR" sz="1800" dirty="0" err="1" smtClean="0"/>
              <a:t>urbanisme@trielenvironnement.com</a:t>
            </a:r>
            <a:endParaRPr lang="fr-FR" sz="1800" dirty="0" smtClean="0"/>
          </a:p>
          <a:p>
            <a:pPr algn="ctr"/>
            <a:endParaRPr lang="fr-FR" sz="1800" dirty="0" smtClean="0"/>
          </a:p>
          <a:p>
            <a:pPr algn="ctr"/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59453" y="701464"/>
            <a:ext cx="861656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fr-FR" dirty="0" smtClean="0"/>
              <a:t>SMART PARC DE TRIEL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5886-1203-4205-B550-DF2146F9A3B0}" type="datetime1">
              <a:rPr lang="fr-FR" smtClean="0"/>
              <a:t>26/11/2017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84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253185"/>
            <a:ext cx="8229651" cy="667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Les Objectifs du Projet Immobilier</a:t>
            </a:r>
            <a:endParaRPr lang="fr-FR" sz="4000" dirty="0">
              <a:solidFill>
                <a:srgbClr val="FFFFFF"/>
              </a:solidFill>
              <a:latin typeface="Trebuchet MS"/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2185389"/>
            <a:ext cx="8184657" cy="300977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Pour que le projet bénéficie aux </a:t>
            </a:r>
            <a:r>
              <a:rPr lang="fr-FR" dirty="0" err="1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Triellois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 avant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tout</a:t>
            </a:r>
          </a:p>
          <a:p>
            <a:pPr marL="83119" algn="just">
              <a:buClr>
                <a:srgbClr val="04617B"/>
              </a:buClr>
              <a:buSzPct val="4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Pour des logements durables qui </a:t>
            </a:r>
            <a:r>
              <a:rPr lang="fr-FR" dirty="0" err="1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embellisent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Triel</a:t>
            </a:r>
          </a:p>
          <a:p>
            <a:pPr marL="83119" algn="just">
              <a:buClr>
                <a:srgbClr val="04617B"/>
              </a:buClr>
              <a:buSzPct val="4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Une vitrine technologique, citoyenne et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sociale</a:t>
            </a:r>
          </a:p>
          <a:p>
            <a:pPr marL="83119" algn="just">
              <a:buClr>
                <a:srgbClr val="04617B"/>
              </a:buClr>
              <a:buSzPct val="4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Conserver les objectifs de création de logements en locatif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aidé</a:t>
            </a:r>
          </a:p>
          <a:p>
            <a:pPr marL="83119" algn="just">
              <a:buClr>
                <a:srgbClr val="04617B"/>
              </a:buClr>
              <a:buSzPct val="4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Pour un projet rentable financièrement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6FB5-EC86-4AC6-A1E1-5700DAFCD72D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456532" y="327710"/>
            <a:ext cx="8229651" cy="7225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>
                <a:latin typeface="Trebuchet MS"/>
                <a:ea typeface="Source Sans Pro Light"/>
                <a:cs typeface="Trebuchet MS"/>
                <a:sym typeface="Source Sans Pro Light"/>
              </a:rPr>
              <a:t>Un Financement Social Responsable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456532" y="2069716"/>
            <a:ext cx="8188224" cy="42305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r>
              <a:rPr lang="fr-FR" b="1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Le projet actuel est porteur de </a:t>
            </a:r>
            <a:r>
              <a:rPr lang="fr-FR" b="1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défauts</a:t>
            </a:r>
          </a:p>
          <a:p>
            <a:pPr marL="83119" algn="just">
              <a:buClr>
                <a:srgbClr val="04617B"/>
              </a:buClr>
              <a:buSzPct val="4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Financement occulte qui ne passe pas par des acteurs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locaux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Prêts et subventions de l’état, de la région, CDC, banques faits au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promoteur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On a l’impression que seul les bailleurs sociaux ont accès au financement de logements locatifs aidés ! C’est faux : les particuliers, les ménages, les associations y ont aussi accès !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77A9-3B46-455E-ACFF-0B5B33C56735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253185"/>
            <a:ext cx="8229651" cy="667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Un financement Social Responsable</a:t>
            </a:r>
            <a:endParaRPr lang="fr-FR" sz="4000" dirty="0">
              <a:solidFill>
                <a:srgbClr val="FFFFFF"/>
              </a:solidFill>
              <a:latin typeface="Trebuchet MS"/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56532" y="1660081"/>
            <a:ext cx="8184657" cy="42305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83119" algn="just">
              <a:buClr>
                <a:srgbClr val="04617B"/>
              </a:buClr>
              <a:buSzPct val="45000"/>
            </a:pPr>
            <a:r>
              <a:rPr lang="fr-FR" b="1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Nous proposons de multiples possibilités de financement participatif et local pour construire des logements locatifs </a:t>
            </a:r>
            <a:r>
              <a:rPr lang="fr-FR" b="1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aidés</a:t>
            </a:r>
          </a:p>
          <a:p>
            <a:pPr marL="83119" algn="just">
              <a:buClr>
                <a:srgbClr val="04617B"/>
              </a:buClr>
              <a:buSzPct val="45000"/>
            </a:pPr>
            <a:endParaRPr lang="fr-FR" dirty="0" smtClean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83119" algn="just">
              <a:buClr>
                <a:srgbClr val="04617B"/>
              </a:buClr>
              <a:buSzPct val="4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83119" algn="just">
              <a:buClr>
                <a:srgbClr val="04617B"/>
              </a:buClr>
              <a:buSzPct val="45000"/>
            </a:pP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- Un 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financement en direct par les </a:t>
            </a:r>
            <a:r>
              <a:rPr lang="fr-FR" dirty="0" err="1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Triellois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 (SCI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)</a:t>
            </a:r>
          </a:p>
          <a:p>
            <a:pPr marL="83119" algn="just">
              <a:buClr>
                <a:srgbClr val="04617B"/>
              </a:buClr>
              <a:buSzPct val="45000"/>
            </a:pP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Chaque 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investisseur deviendra le propriétaire foncier d’un logement, d’un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local</a:t>
            </a:r>
          </a:p>
          <a:p>
            <a:pPr marL="83119" algn="just">
              <a:buClr>
                <a:srgbClr val="04617B"/>
              </a:buClr>
              <a:buSzPct val="4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83119" algn="just">
              <a:buClr>
                <a:srgbClr val="04617B"/>
              </a:buClr>
              <a:buSzPct val="45000"/>
            </a:pP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- Un 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financement par part (OPCVM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)</a:t>
            </a:r>
          </a:p>
          <a:p>
            <a:pPr marL="83119" algn="just">
              <a:buClr>
                <a:srgbClr val="04617B"/>
              </a:buClr>
              <a:buSzPct val="45000"/>
            </a:pP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Un 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ou plusieurs fonds d’Investissement Social Responsable (ISR : </a:t>
            </a:r>
            <a:r>
              <a:rPr lang="fr-FR" u="sng" dirty="0">
                <a:solidFill>
                  <a:schemeClr val="hlink"/>
                </a:solidFill>
                <a:latin typeface="Trebuchet MS"/>
                <a:ea typeface="Source Sans Pro"/>
                <a:cs typeface="Trebuchet MS"/>
                <a:sym typeface="Source Sans Pro"/>
                <a:hlinkClick r:id="rId4"/>
              </a:rPr>
              <a:t>http://www.novethic.fr/isr-et-rse/la-liste-des-fonds-isr/rechercher-un-fonds-isr.html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) de notre choix, investiront dans ce projet dont les </a:t>
            </a:r>
            <a:r>
              <a:rPr lang="fr-FR" dirty="0" err="1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Triellois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 pourront acheter des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parts</a:t>
            </a: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0014-87FD-4B07-906A-DCA94C4CABD7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6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253185"/>
            <a:ext cx="8229651" cy="667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Un financement Social Responsable</a:t>
            </a:r>
            <a:endParaRPr lang="fr-FR" sz="4000" dirty="0">
              <a:solidFill>
                <a:srgbClr val="FFFFFF"/>
              </a:solidFill>
              <a:latin typeface="Trebuchet MS"/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0" y="1768367"/>
            <a:ext cx="8641189" cy="42305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36375" lvl="1" algn="just">
              <a:buClr>
                <a:srgbClr val="04617B"/>
              </a:buClr>
              <a:buSzPct val="75000"/>
            </a:pPr>
            <a:r>
              <a:rPr lang="fr-FR" dirty="0" smtClean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- Financement </a:t>
            </a:r>
            <a:r>
              <a:rPr lang="fr-FR" dirty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par le biais d’une coopérative </a:t>
            </a:r>
            <a:r>
              <a:rPr lang="fr-FR" dirty="0" smtClean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d’habitats</a:t>
            </a:r>
          </a:p>
          <a:p>
            <a:pPr marL="779275" lvl="1" indent="-342900" algn="just">
              <a:buClr>
                <a:srgbClr val="04617B"/>
              </a:buClr>
              <a:buSzPct val="75000"/>
              <a:buFontTx/>
              <a:buChar char="-"/>
            </a:pPr>
            <a:endParaRPr lang="fr-FR" dirty="0">
              <a:solidFill>
                <a:srgbClr val="000000"/>
              </a:solidFill>
              <a:ea typeface="Source Sans Pro"/>
              <a:cs typeface="Trebuchet MS"/>
              <a:sym typeface="Source Sans Pro"/>
            </a:endParaRPr>
          </a:p>
          <a:p>
            <a:pPr marL="820801" lvl="2" algn="just">
              <a:buClr>
                <a:srgbClr val="04617B"/>
              </a:buClr>
              <a:buSzPct val="45000"/>
            </a:pPr>
            <a:r>
              <a:rPr lang="fr-FR" dirty="0" smtClean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* Chaque </a:t>
            </a:r>
            <a:r>
              <a:rPr lang="fr-FR" dirty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investisseur achète une part d’une coopérative (une solution coopérative pour se loger : </a:t>
            </a:r>
            <a:r>
              <a:rPr lang="fr-FR" u="sng" dirty="0">
                <a:solidFill>
                  <a:schemeClr val="hlink"/>
                </a:solidFill>
                <a:ea typeface="Source Sans Pro"/>
                <a:cs typeface="Trebuchet MS"/>
                <a:sym typeface="Source Sans Pro"/>
                <a:hlinkClick r:id="rId4"/>
              </a:rPr>
              <a:t>http://habitat.coop/</a:t>
            </a:r>
            <a:r>
              <a:rPr lang="fr-FR" dirty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 ), part qui correspond à un logement, un local dont il bénéficie de son </a:t>
            </a:r>
            <a:r>
              <a:rPr lang="fr-FR" dirty="0" smtClean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usage</a:t>
            </a:r>
          </a:p>
          <a:p>
            <a:pPr marL="1163701" lvl="2" indent="-342900" algn="just">
              <a:buClr>
                <a:srgbClr val="04617B"/>
              </a:buClr>
              <a:buSzPct val="45000"/>
              <a:buFontTx/>
              <a:buChar char="•"/>
            </a:pPr>
            <a:endParaRPr lang="fr-FR" dirty="0">
              <a:solidFill>
                <a:srgbClr val="000000"/>
              </a:solidFill>
              <a:ea typeface="Source Sans Pro"/>
              <a:cs typeface="Trebuchet MS"/>
              <a:sym typeface="Source Sans Pro"/>
            </a:endParaRPr>
          </a:p>
          <a:p>
            <a:pPr marL="820801" lvl="2" algn="just">
              <a:buClr>
                <a:srgbClr val="04617B"/>
              </a:buClr>
              <a:buSzPct val="45000"/>
            </a:pPr>
            <a:r>
              <a:rPr lang="fr-FR" dirty="0" smtClean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* Un </a:t>
            </a:r>
            <a:r>
              <a:rPr lang="fr-FR" dirty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tel projet existe à </a:t>
            </a:r>
            <a:r>
              <a:rPr lang="fr-FR" dirty="0" smtClean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Achères</a:t>
            </a:r>
          </a:p>
          <a:p>
            <a:pPr marL="820801" lvl="2" algn="just">
              <a:buClr>
                <a:srgbClr val="04617B"/>
              </a:buClr>
              <a:buSzPct val="45000"/>
            </a:pPr>
            <a:r>
              <a:rPr lang="fr-FR" dirty="0" smtClean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(</a:t>
            </a:r>
            <a:r>
              <a:rPr lang="fr-FR" dirty="0" err="1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Coogîte</a:t>
            </a:r>
            <a:r>
              <a:rPr lang="fr-FR" dirty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 </a:t>
            </a:r>
            <a:r>
              <a:rPr lang="fr-FR" dirty="0" smtClean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:</a:t>
            </a:r>
            <a:r>
              <a:rPr lang="fr-FR" u="sng" dirty="0" smtClean="0">
                <a:solidFill>
                  <a:schemeClr val="hlink"/>
                </a:solidFill>
                <a:ea typeface="Source Sans Pro"/>
                <a:cs typeface="Trebuchet MS"/>
                <a:sym typeface="Source Sans Pro"/>
                <a:hlinkClick r:id="rId5"/>
              </a:rPr>
              <a:t>https</a:t>
            </a:r>
            <a:r>
              <a:rPr lang="fr-FR" u="sng" dirty="0">
                <a:solidFill>
                  <a:schemeClr val="hlink"/>
                </a:solidFill>
                <a:ea typeface="Source Sans Pro"/>
                <a:cs typeface="Trebuchet MS"/>
                <a:sym typeface="Source Sans Pro"/>
                <a:hlinkClick r:id="rId5"/>
              </a:rPr>
              <a:t>://www.coogite.org/</a:t>
            </a:r>
            <a:r>
              <a:rPr lang="fr-FR" dirty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 </a:t>
            </a:r>
            <a:r>
              <a:rPr lang="fr-FR" dirty="0" smtClean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)</a:t>
            </a:r>
          </a:p>
          <a:p>
            <a:pPr marL="820801" lvl="2" algn="just">
              <a:buClr>
                <a:srgbClr val="04617B"/>
              </a:buClr>
              <a:buSzPct val="45000"/>
            </a:pPr>
            <a:r>
              <a:rPr lang="fr-FR" dirty="0" smtClean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qui </a:t>
            </a:r>
            <a:r>
              <a:rPr lang="fr-FR" dirty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bénéficie du soutien des pouvoirs publics locaux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 smtClean="0">
              <a:solidFill>
                <a:srgbClr val="000000"/>
              </a:solidFill>
              <a:ea typeface="Source Sans Pro"/>
              <a:cs typeface="Trebuchet MS"/>
              <a:sym typeface="Source Sans Pro"/>
            </a:endParaRP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 smtClean="0">
              <a:solidFill>
                <a:srgbClr val="000000"/>
              </a:solidFill>
              <a:ea typeface="Source Sans Pro"/>
              <a:cs typeface="Trebuchet MS"/>
              <a:sym typeface="Source Sans Pro"/>
            </a:endParaRPr>
          </a:p>
          <a:p>
            <a:pPr marL="436375" lvl="1" algn="just">
              <a:buClr>
                <a:srgbClr val="04617B"/>
              </a:buClr>
              <a:buSzPct val="75000"/>
            </a:pPr>
            <a:r>
              <a:rPr lang="fr-FR" dirty="0" smtClean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- Par </a:t>
            </a:r>
            <a:r>
              <a:rPr lang="fr-FR" dirty="0" err="1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crowdfunding</a:t>
            </a:r>
            <a:r>
              <a:rPr lang="fr-FR" dirty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 aussi pour ceux qui veulent ne prendre qu’un « petit ticket » (plateforme </a:t>
            </a:r>
            <a:r>
              <a:rPr lang="fr-FR" dirty="0" err="1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Anaxago</a:t>
            </a:r>
            <a:r>
              <a:rPr lang="fr-FR" dirty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 pour un projet immobilier social fait par </a:t>
            </a:r>
            <a:r>
              <a:rPr lang="fr-FR" dirty="0" err="1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Uniti</a:t>
            </a:r>
            <a:r>
              <a:rPr lang="fr-FR" dirty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 </a:t>
            </a:r>
            <a:r>
              <a:rPr lang="fr-FR" dirty="0" smtClean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(</a:t>
            </a:r>
            <a:r>
              <a:rPr lang="fr-FR" u="sng" dirty="0" smtClean="0">
                <a:solidFill>
                  <a:schemeClr val="hlink"/>
                </a:solidFill>
                <a:ea typeface="Source Sans Pro"/>
                <a:cs typeface="Trebuchet MS"/>
                <a:sym typeface="Source Sans Pro"/>
                <a:hlinkClick r:id="rId6"/>
              </a:rPr>
              <a:t>https</a:t>
            </a:r>
            <a:r>
              <a:rPr lang="fr-FR" u="sng" dirty="0">
                <a:solidFill>
                  <a:schemeClr val="hlink"/>
                </a:solidFill>
                <a:ea typeface="Source Sans Pro"/>
                <a:cs typeface="Trebuchet MS"/>
                <a:sym typeface="Source Sans Pro"/>
                <a:hlinkClick r:id="rId6"/>
              </a:rPr>
              <a:t>://www.anaxago.com</a:t>
            </a:r>
            <a:r>
              <a:rPr lang="fr-FR" u="sng" dirty="0" smtClean="0">
                <a:solidFill>
                  <a:schemeClr val="hlink"/>
                </a:solidFill>
                <a:ea typeface="Source Sans Pro"/>
                <a:cs typeface="Trebuchet MS"/>
                <a:sym typeface="Source Sans Pro"/>
                <a:hlinkClick r:id="rId6"/>
              </a:rPr>
              <a:t>/</a:t>
            </a:r>
            <a:r>
              <a:rPr lang="fr-FR" dirty="0" smtClean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) </a:t>
            </a:r>
            <a:r>
              <a:rPr lang="fr-FR" dirty="0">
                <a:solidFill>
                  <a:srgbClr val="000000"/>
                </a:solidFill>
                <a:ea typeface="Source Sans Pro"/>
                <a:cs typeface="Trebuchet MS"/>
                <a:sym typeface="Source Sans Pro"/>
              </a:rPr>
              <a:t>et pour apporter des fonds propres</a:t>
            </a:r>
          </a:p>
          <a:p>
            <a:pPr algn="just"/>
            <a:endParaRPr lang="fr-FR" dirty="0">
              <a:cs typeface="Trebuchet MS"/>
            </a:endParaRPr>
          </a:p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endParaRPr lang="fr-FR" dirty="0">
              <a:solidFill>
                <a:srgbClr val="000000"/>
              </a:solidFill>
              <a:ea typeface="Source Sans Pro"/>
              <a:cs typeface="Trebuchet MS"/>
              <a:sym typeface="Source Sans Pro"/>
            </a:endParaRPr>
          </a:p>
          <a:p>
            <a:pPr marL="353419" indent="-270300" algn="just">
              <a:buClr>
                <a:srgbClr val="04617B"/>
              </a:buClr>
              <a:buSzPct val="45000"/>
              <a:buFont typeface="Noto Sans Symbols"/>
              <a:buChar char="●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A851-9FDC-4232-9B84-4C7DF1DCFB23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29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11538" y="587146"/>
            <a:ext cx="8229651" cy="667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>
              <a:buSzPct val="25000"/>
            </a:pPr>
            <a:r>
              <a:rPr lang="fr-FR" sz="4000" dirty="0" smtClean="0">
                <a:sym typeface="Source Sans Pro Light"/>
              </a:rPr>
              <a:t>Un Projet de Logements Sociaux Rentable</a:t>
            </a:r>
            <a:endParaRPr lang="fr-FR" sz="4000" dirty="0">
              <a:solidFill>
                <a:srgbClr val="FFFFFF"/>
              </a:solidFill>
              <a:latin typeface="Trebuchet MS"/>
              <a:ea typeface="Source Sans Pro Light"/>
              <a:cs typeface="Trebuchet MS"/>
              <a:sym typeface="Source Sans Pro Light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11538" y="1864898"/>
            <a:ext cx="8229651" cy="42305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83119" algn="just">
              <a:buClr>
                <a:srgbClr val="04617B"/>
              </a:buClr>
              <a:buSzPct val="45000"/>
            </a:pPr>
            <a:r>
              <a:rPr lang="fr-FR" b="1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Le projet actuel ne bénéficie pas aux </a:t>
            </a:r>
            <a:r>
              <a:rPr lang="fr-FR" b="1" dirty="0" err="1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T</a:t>
            </a:r>
            <a:r>
              <a:rPr lang="fr-FR" b="1" dirty="0" err="1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riellois</a:t>
            </a:r>
            <a:endParaRPr lang="fr-FR" b="1" dirty="0" smtClean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83119" algn="just">
              <a:buClr>
                <a:srgbClr val="04617B"/>
              </a:buClr>
              <a:buSzPct val="4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Il est rentable pour le Groupe 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Pichet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Il est rentable pour des « contribuables » non-</a:t>
            </a:r>
            <a:r>
              <a:rPr lang="fr-FR" dirty="0" err="1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triellois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 « payant plus de 3000€ d’</a:t>
            </a:r>
            <a:r>
              <a:rPr lang="fr-FR" dirty="0" err="1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impots</a:t>
            </a: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 » et investissant en « Loi Pinel 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»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706838" lvl="1" indent="-270463" algn="just">
              <a:buClr>
                <a:srgbClr val="04617B"/>
              </a:buClr>
              <a:buSzPct val="75000"/>
              <a:buFont typeface="Noto Sans Symbols"/>
              <a:buChar char="−"/>
            </a:pPr>
            <a:r>
              <a:rPr lang="fr-FR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4M€ cash pour la municipalité, puis plus aucun revenu financier. Seuls resteront les problèmes issus de ce projet immobilier : un passif plutôt qu’un actif </a:t>
            </a:r>
            <a:r>
              <a:rPr lang="fr-FR" dirty="0" smtClean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!</a:t>
            </a:r>
          </a:p>
          <a:p>
            <a:pPr marL="436375" lvl="1" algn="just">
              <a:buClr>
                <a:srgbClr val="04617B"/>
              </a:buClr>
              <a:buSzPct val="75000"/>
            </a:pPr>
            <a:endParaRPr lang="fr-FR" dirty="0">
              <a:solidFill>
                <a:srgbClr val="000000"/>
              </a:solidFill>
              <a:latin typeface="Trebuchet MS"/>
              <a:ea typeface="Source Sans Pro"/>
              <a:cs typeface="Trebuchet MS"/>
              <a:sym typeface="Source Sans Pro"/>
            </a:endParaRPr>
          </a:p>
          <a:p>
            <a:pPr marL="83119" algn="just">
              <a:buClr>
                <a:srgbClr val="04617B"/>
              </a:buClr>
              <a:buSzPct val="45000"/>
            </a:pPr>
            <a:r>
              <a:rPr lang="fr-FR" b="1" dirty="0">
                <a:solidFill>
                  <a:srgbClr val="000000"/>
                </a:solidFill>
                <a:latin typeface="Trebuchet MS"/>
                <a:ea typeface="Source Sans Pro"/>
                <a:cs typeface="Trebuchet MS"/>
                <a:sym typeface="Source Sans Pro"/>
              </a:rPr>
              <a:t>Alors qu’il est possible d’en faire un projet rentable financièrement, tout en construisant des logements en locatifs aidés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7036-38D1-4426-98E3-A0D67D2C4BAA}" type="datetime1">
              <a:rPr lang="fr-FR" smtClean="0"/>
              <a:t>26/11/2017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Construire à Triel Mais Pas n’Importe Comment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83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llag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Sillage.thmx</Template>
  <TotalTime>513</TotalTime>
  <Words>2132</Words>
  <Application>Microsoft Office PowerPoint</Application>
  <PresentationFormat>Affichage à l'écran (4:3)</PresentationFormat>
  <Paragraphs>546</Paragraphs>
  <Slides>47</Slides>
  <Notes>47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49" baseType="lpstr">
      <vt:lpstr>Sillage</vt:lpstr>
      <vt:lpstr>1_Sillage</vt:lpstr>
      <vt:lpstr>CONSTRUIRE A TRIEL MAIS PAS N’IMPORTE COMMENT</vt:lpstr>
      <vt:lpstr>Diapositive 2</vt:lpstr>
      <vt:lpstr>SMART PARC DE TRIEL</vt:lpstr>
      <vt:lpstr>Des logements pour le Smart Parc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Un Pôle d’Activités Economiques pour le Smart Parc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Une agriculture urbaine au sein du Smart Parc</vt:lpstr>
      <vt:lpstr>Diapositive 33</vt:lpstr>
      <vt:lpstr>Diapositive 34</vt:lpstr>
      <vt:lpstr>Diapositive 35</vt:lpstr>
      <vt:lpstr>Diapositive 36</vt:lpstr>
      <vt:lpstr>Diapositive 37</vt:lpstr>
      <vt:lpstr>Mobilité et Accessibilité du Smart Parc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SMART PARC DE TRIEL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Parc Triel</dc:title>
  <dc:creator>Collectif d'Associations Trielloises</dc:creator>
  <cp:lastModifiedBy>Didier</cp:lastModifiedBy>
  <cp:revision>110</cp:revision>
  <dcterms:created xsi:type="dcterms:W3CDTF">2017-11-01T17:27:38Z</dcterms:created>
  <dcterms:modified xsi:type="dcterms:W3CDTF">2017-11-26T14:32:38Z</dcterms:modified>
  <cp:contentStatus>final</cp:contentStatus>
</cp:coreProperties>
</file>